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5" r:id="rId15"/>
    <p:sldId id="270" r:id="rId16"/>
    <p:sldId id="276" r:id="rId17"/>
    <p:sldId id="271" r:id="rId18"/>
    <p:sldId id="272" r:id="rId19"/>
    <p:sldId id="277" r:id="rId20"/>
    <p:sldId id="273" r:id="rId21"/>
    <p:sldId id="274" r:id="rId2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1" Type="http://schemas.openxmlformats.org/officeDocument/2006/relationships/image" Target="../media/image3.png"/></Relationships>
</file>

<file path=ppt/diagrams/_rels/drawing2.xml.rels><?xml version="1.0" encoding="UTF-8" standalone="yes"?>
<Relationships xmlns="http://schemas.openxmlformats.org/package/2006/relationships"><Relationship Id="rId1" Type="http://schemas.openxmlformats.org/officeDocument/2006/relationships/image" Target="../media/image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E80F515-A805-4E3C-9079-56B3D74F834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D068A5E-B469-4118-83ED-F466B72711B0}">
      <dgm:prSet/>
      <dgm:spPr/>
      <dgm:t>
        <a:bodyPr/>
        <a:lstStyle/>
        <a:p>
          <a:pPr algn="ctr" rtl="0"/>
          <a:r>
            <a:rPr lang="es-CO" dirty="0" smtClean="0"/>
            <a:t>Así también el Señor nos ha impartido el tesoro más rico del cielo al darnos a Jesús. Con él nos ha dado todas las cosas para que disfrutemos de ellas abundantemente. </a:t>
          </a:r>
          <a:r>
            <a:rPr lang="es-CO" b="1" u="sng" dirty="0" smtClean="0">
              <a:solidFill>
                <a:srgbClr val="002060"/>
              </a:solidFill>
            </a:rPr>
            <a:t>Los productos de la tierra, las cuantiosas cosechas, los tesoros de oro y plata, son sus dones. Ha entregado a los hombres casas y tierras, alimento y vestido. </a:t>
          </a:r>
          <a:endParaRPr lang="es-CO" b="1" u="sng" dirty="0">
            <a:solidFill>
              <a:srgbClr val="002060"/>
            </a:solidFill>
          </a:endParaRPr>
        </a:p>
      </dgm:t>
    </dgm:pt>
    <dgm:pt modelId="{6A8E1445-6163-4602-9DD7-78AA94B5CFBF}" type="parTrans" cxnId="{FD4C2BF9-0095-4DB7-ADD8-C9735CE49460}">
      <dgm:prSet/>
      <dgm:spPr/>
      <dgm:t>
        <a:bodyPr/>
        <a:lstStyle/>
        <a:p>
          <a:endParaRPr lang="es-CO"/>
        </a:p>
      </dgm:t>
    </dgm:pt>
    <dgm:pt modelId="{2BA50874-8021-4749-A6C4-1314A0E33887}" type="sibTrans" cxnId="{FD4C2BF9-0095-4DB7-ADD8-C9735CE49460}">
      <dgm:prSet/>
      <dgm:spPr/>
      <dgm:t>
        <a:bodyPr/>
        <a:lstStyle/>
        <a:p>
          <a:endParaRPr lang="es-CO"/>
        </a:p>
      </dgm:t>
    </dgm:pt>
    <dgm:pt modelId="{4C8B616B-EE0E-4A64-8462-513B6B17462E}">
      <dgm:prSet/>
      <dgm:spPr/>
      <dgm:t>
        <a:bodyPr/>
        <a:lstStyle/>
        <a:p>
          <a:pPr algn="ctr" rtl="0"/>
          <a:r>
            <a:rPr lang="es-CO" dirty="0" smtClean="0"/>
            <a:t>Nos pide que lo reconozcamos como el Dador de todas las cosas, y por esta razón ha dicho: «</a:t>
          </a:r>
          <a:r>
            <a:rPr lang="es-CO" b="1" dirty="0" smtClean="0">
              <a:solidFill>
                <a:srgbClr val="002060"/>
              </a:solidFill>
            </a:rPr>
            <a:t>De todas vuestras posesiones me reservo la décima parte para mí mismo, además de los donativos y las ofrendas, que deben ser llevados a mi tesorería</a:t>
          </a:r>
          <a:r>
            <a:rPr lang="es-CO" dirty="0" smtClean="0"/>
            <a:t>». Esto constituye la prueba de la provisión que Dios ha hecho para promover la obra del Evangelio. </a:t>
          </a:r>
          <a:endParaRPr lang="es-CO" dirty="0"/>
        </a:p>
      </dgm:t>
    </dgm:pt>
    <dgm:pt modelId="{EDF74821-3A46-43D7-8C73-42CBA4B9EA9C}" type="parTrans" cxnId="{CDC9B695-12CE-400F-82A8-DD08A5891A3E}">
      <dgm:prSet/>
      <dgm:spPr/>
      <dgm:t>
        <a:bodyPr/>
        <a:lstStyle/>
        <a:p>
          <a:endParaRPr lang="es-CO"/>
        </a:p>
      </dgm:t>
    </dgm:pt>
    <dgm:pt modelId="{BC48DA5A-E898-4B36-B02C-1A07DF96846F}" type="sibTrans" cxnId="{CDC9B695-12CE-400F-82A8-DD08A5891A3E}">
      <dgm:prSet/>
      <dgm:spPr/>
      <dgm:t>
        <a:bodyPr/>
        <a:lstStyle/>
        <a:p>
          <a:endParaRPr lang="es-CO"/>
        </a:p>
      </dgm:t>
    </dgm:pt>
    <dgm:pt modelId="{D04ECBA5-70BE-4B5E-A5CB-A0325A359B97}" type="pres">
      <dgm:prSet presAssocID="{8E80F515-A805-4E3C-9079-56B3D74F834C}" presName="linear" presStyleCnt="0">
        <dgm:presLayoutVars>
          <dgm:animLvl val="lvl"/>
          <dgm:resizeHandles val="exact"/>
        </dgm:presLayoutVars>
      </dgm:prSet>
      <dgm:spPr/>
      <dgm:t>
        <a:bodyPr/>
        <a:lstStyle/>
        <a:p>
          <a:endParaRPr lang="es-CO"/>
        </a:p>
      </dgm:t>
    </dgm:pt>
    <dgm:pt modelId="{72A7959E-F098-41B5-86AB-B0EC6A2DF29E}" type="pres">
      <dgm:prSet presAssocID="{ED068A5E-B469-4118-83ED-F466B72711B0}" presName="parentText" presStyleLbl="node1" presStyleIdx="0" presStyleCnt="2">
        <dgm:presLayoutVars>
          <dgm:chMax val="0"/>
          <dgm:bulletEnabled val="1"/>
        </dgm:presLayoutVars>
      </dgm:prSet>
      <dgm:spPr/>
      <dgm:t>
        <a:bodyPr/>
        <a:lstStyle/>
        <a:p>
          <a:endParaRPr lang="es-CO"/>
        </a:p>
      </dgm:t>
    </dgm:pt>
    <dgm:pt modelId="{E8708F41-983B-4C71-A019-06B64C13B7CB}" type="pres">
      <dgm:prSet presAssocID="{2BA50874-8021-4749-A6C4-1314A0E33887}" presName="spacer" presStyleCnt="0"/>
      <dgm:spPr/>
    </dgm:pt>
    <dgm:pt modelId="{4047439B-14FD-45D6-961A-9760262FAFB7}" type="pres">
      <dgm:prSet presAssocID="{4C8B616B-EE0E-4A64-8462-513B6B17462E}" presName="parentText" presStyleLbl="node1" presStyleIdx="1" presStyleCnt="2">
        <dgm:presLayoutVars>
          <dgm:chMax val="0"/>
          <dgm:bulletEnabled val="1"/>
        </dgm:presLayoutVars>
      </dgm:prSet>
      <dgm:spPr/>
      <dgm:t>
        <a:bodyPr/>
        <a:lstStyle/>
        <a:p>
          <a:endParaRPr lang="es-CO"/>
        </a:p>
      </dgm:t>
    </dgm:pt>
  </dgm:ptLst>
  <dgm:cxnLst>
    <dgm:cxn modelId="{FD4C2BF9-0095-4DB7-ADD8-C9735CE49460}" srcId="{8E80F515-A805-4E3C-9079-56B3D74F834C}" destId="{ED068A5E-B469-4118-83ED-F466B72711B0}" srcOrd="0" destOrd="0" parTransId="{6A8E1445-6163-4602-9DD7-78AA94B5CFBF}" sibTransId="{2BA50874-8021-4749-A6C4-1314A0E33887}"/>
    <dgm:cxn modelId="{CDC9B695-12CE-400F-82A8-DD08A5891A3E}" srcId="{8E80F515-A805-4E3C-9079-56B3D74F834C}" destId="{4C8B616B-EE0E-4A64-8462-513B6B17462E}" srcOrd="1" destOrd="0" parTransId="{EDF74821-3A46-43D7-8C73-42CBA4B9EA9C}" sibTransId="{BC48DA5A-E898-4B36-B02C-1A07DF96846F}"/>
    <dgm:cxn modelId="{CDA9B4C9-0D77-448F-AC44-FF9548878EAE}" type="presOf" srcId="{ED068A5E-B469-4118-83ED-F466B72711B0}" destId="{72A7959E-F098-41B5-86AB-B0EC6A2DF29E}" srcOrd="0" destOrd="0" presId="urn:microsoft.com/office/officeart/2005/8/layout/vList2"/>
    <dgm:cxn modelId="{F05B5A88-F7F3-4C58-B34E-5E02863AB266}" type="presOf" srcId="{8E80F515-A805-4E3C-9079-56B3D74F834C}" destId="{D04ECBA5-70BE-4B5E-A5CB-A0325A359B97}" srcOrd="0" destOrd="0" presId="urn:microsoft.com/office/officeart/2005/8/layout/vList2"/>
    <dgm:cxn modelId="{C4DA1AD4-A501-4B0D-8002-2BEC9963CB89}" type="presOf" srcId="{4C8B616B-EE0E-4A64-8462-513B6B17462E}" destId="{4047439B-14FD-45D6-961A-9760262FAFB7}" srcOrd="0" destOrd="0" presId="urn:microsoft.com/office/officeart/2005/8/layout/vList2"/>
    <dgm:cxn modelId="{B02B78AA-FC50-4441-A1DD-1D63135E96AA}" type="presParOf" srcId="{D04ECBA5-70BE-4B5E-A5CB-A0325A359B97}" destId="{72A7959E-F098-41B5-86AB-B0EC6A2DF29E}" srcOrd="0" destOrd="0" presId="urn:microsoft.com/office/officeart/2005/8/layout/vList2"/>
    <dgm:cxn modelId="{1FB2C1F9-568F-4526-BD71-8BCCB8ABE0E6}" type="presParOf" srcId="{D04ECBA5-70BE-4B5E-A5CB-A0325A359B97}" destId="{E8708F41-983B-4C71-A019-06B64C13B7CB}" srcOrd="1" destOrd="0" presId="urn:microsoft.com/office/officeart/2005/8/layout/vList2"/>
    <dgm:cxn modelId="{503C9D42-0757-48E5-968D-3B018C9409B3}" type="presParOf" srcId="{D04ECBA5-70BE-4B5E-A5CB-A0325A359B97}" destId="{4047439B-14FD-45D6-961A-9760262FAFB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EBCB67-85B9-41F3-B153-897BD926A50D}"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E36F1A2C-A9FC-4337-BC59-8C13C95D09A8}">
      <dgm:prSet/>
      <dgm:spPr/>
      <dgm:t>
        <a:bodyPr/>
        <a:lstStyle/>
        <a:p>
          <a:pPr rtl="0"/>
          <a:r>
            <a:rPr lang="es-CO" dirty="0" smtClean="0"/>
            <a:t>Este plan fue trazado por el Señor Jesucristo mismo, quien dio su vida por la vida del mundo. El, que dejó los recintos celestiales, él, que dejó de lado su honor como Comandante de las huestes celestiales, él, que vistió su divinidad con la humanidad a fin de levantar a la raza caída, y él, que se empobreció por amor a nosotros para que por su pobreza fuésemos hechos ricos, ha hablado a los hombres, y en su sabiduría les ha presentado su propio plan para el sostenimiento de los que llevan el mensaje al mundo. </a:t>
          </a:r>
          <a:r>
            <a:rPr lang="es-CO" dirty="0" smtClean="0">
              <a:solidFill>
                <a:srgbClr val="FF0000"/>
              </a:solidFill>
            </a:rPr>
            <a:t>RH, feb. 4, 1902. </a:t>
          </a:r>
          <a:endParaRPr lang="es-CO" dirty="0">
            <a:solidFill>
              <a:srgbClr val="FF0000"/>
            </a:solidFill>
          </a:endParaRPr>
        </a:p>
      </dgm:t>
    </dgm:pt>
    <dgm:pt modelId="{832C4223-741F-4D0E-9758-7207F8A35B0D}" type="parTrans" cxnId="{373A7CF2-CD98-4C11-9534-43CBB6285E19}">
      <dgm:prSet/>
      <dgm:spPr/>
      <dgm:t>
        <a:bodyPr/>
        <a:lstStyle/>
        <a:p>
          <a:endParaRPr lang="es-CO"/>
        </a:p>
      </dgm:t>
    </dgm:pt>
    <dgm:pt modelId="{FF532B29-7C20-428E-AAD6-3A6541A8C3B9}" type="sibTrans" cxnId="{373A7CF2-CD98-4C11-9534-43CBB6285E19}">
      <dgm:prSet/>
      <dgm:spPr/>
      <dgm:t>
        <a:bodyPr/>
        <a:lstStyle/>
        <a:p>
          <a:endParaRPr lang="es-CO"/>
        </a:p>
      </dgm:t>
    </dgm:pt>
    <dgm:pt modelId="{FD3020E9-29E1-45BA-B609-4082EB27710B}" type="pres">
      <dgm:prSet presAssocID="{56EBCB67-85B9-41F3-B153-897BD926A50D}" presName="Name0" presStyleCnt="0">
        <dgm:presLayoutVars>
          <dgm:chMax val="7"/>
          <dgm:dir/>
          <dgm:animLvl val="lvl"/>
          <dgm:resizeHandles val="exact"/>
        </dgm:presLayoutVars>
      </dgm:prSet>
      <dgm:spPr/>
      <dgm:t>
        <a:bodyPr/>
        <a:lstStyle/>
        <a:p>
          <a:endParaRPr lang="es-CO"/>
        </a:p>
      </dgm:t>
    </dgm:pt>
    <dgm:pt modelId="{841B54E9-674E-47AC-BCA9-8A71FD59AD05}" type="pres">
      <dgm:prSet presAssocID="{E36F1A2C-A9FC-4337-BC59-8C13C95D09A8}" presName="circle1" presStyleLbl="node1" presStyleIdx="0" presStyleCnt="1"/>
      <dgm:spPr>
        <a:blipFill rotWithShape="0">
          <a:blip xmlns:r="http://schemas.openxmlformats.org/officeDocument/2006/relationships" r:embed="rId1"/>
          <a:stretch>
            <a:fillRect/>
          </a:stretch>
        </a:blipFill>
      </dgm:spPr>
    </dgm:pt>
    <dgm:pt modelId="{F31E7A77-DA1D-41DD-A190-5E8C8F773F52}" type="pres">
      <dgm:prSet presAssocID="{E36F1A2C-A9FC-4337-BC59-8C13C95D09A8}" presName="space" presStyleCnt="0"/>
      <dgm:spPr/>
    </dgm:pt>
    <dgm:pt modelId="{5C32E963-297F-4739-A9C2-0273A75FFCE1}" type="pres">
      <dgm:prSet presAssocID="{E36F1A2C-A9FC-4337-BC59-8C13C95D09A8}" presName="rect1" presStyleLbl="alignAcc1" presStyleIdx="0" presStyleCnt="1" custScaleY="99814"/>
      <dgm:spPr/>
      <dgm:t>
        <a:bodyPr/>
        <a:lstStyle/>
        <a:p>
          <a:endParaRPr lang="es-CO"/>
        </a:p>
      </dgm:t>
    </dgm:pt>
    <dgm:pt modelId="{8AD5F8FE-8C2D-4F1A-857B-00D596A1D229}" type="pres">
      <dgm:prSet presAssocID="{E36F1A2C-A9FC-4337-BC59-8C13C95D09A8}" presName="rect1ParTxNoCh" presStyleLbl="alignAcc1" presStyleIdx="0" presStyleCnt="1">
        <dgm:presLayoutVars>
          <dgm:chMax val="1"/>
          <dgm:bulletEnabled val="1"/>
        </dgm:presLayoutVars>
      </dgm:prSet>
      <dgm:spPr/>
      <dgm:t>
        <a:bodyPr/>
        <a:lstStyle/>
        <a:p>
          <a:endParaRPr lang="es-CO"/>
        </a:p>
      </dgm:t>
    </dgm:pt>
  </dgm:ptLst>
  <dgm:cxnLst>
    <dgm:cxn modelId="{F6B8D512-F983-4926-8C0A-CE568670C471}" type="presOf" srcId="{56EBCB67-85B9-41F3-B153-897BD926A50D}" destId="{FD3020E9-29E1-45BA-B609-4082EB27710B}" srcOrd="0" destOrd="0" presId="urn:microsoft.com/office/officeart/2005/8/layout/target3"/>
    <dgm:cxn modelId="{1E049BBF-6A34-4665-BCF0-17445CCD0A89}" type="presOf" srcId="{E36F1A2C-A9FC-4337-BC59-8C13C95D09A8}" destId="{8AD5F8FE-8C2D-4F1A-857B-00D596A1D229}" srcOrd="1" destOrd="0" presId="urn:microsoft.com/office/officeart/2005/8/layout/target3"/>
    <dgm:cxn modelId="{9643C92B-EDF8-435F-A4A2-1860FE8D0017}" type="presOf" srcId="{E36F1A2C-A9FC-4337-BC59-8C13C95D09A8}" destId="{5C32E963-297F-4739-A9C2-0273A75FFCE1}" srcOrd="0" destOrd="0" presId="urn:microsoft.com/office/officeart/2005/8/layout/target3"/>
    <dgm:cxn modelId="{373A7CF2-CD98-4C11-9534-43CBB6285E19}" srcId="{56EBCB67-85B9-41F3-B153-897BD926A50D}" destId="{E36F1A2C-A9FC-4337-BC59-8C13C95D09A8}" srcOrd="0" destOrd="0" parTransId="{832C4223-741F-4D0E-9758-7207F8A35B0D}" sibTransId="{FF532B29-7C20-428E-AAD6-3A6541A8C3B9}"/>
    <dgm:cxn modelId="{665DD05B-79B6-47C1-8619-D5073C217D61}" type="presParOf" srcId="{FD3020E9-29E1-45BA-B609-4082EB27710B}" destId="{841B54E9-674E-47AC-BCA9-8A71FD59AD05}" srcOrd="0" destOrd="0" presId="urn:microsoft.com/office/officeart/2005/8/layout/target3"/>
    <dgm:cxn modelId="{15F0D43E-27DF-4AD5-A9F8-76FDA7DE43A1}" type="presParOf" srcId="{FD3020E9-29E1-45BA-B609-4082EB27710B}" destId="{F31E7A77-DA1D-41DD-A190-5E8C8F773F52}" srcOrd="1" destOrd="0" presId="urn:microsoft.com/office/officeart/2005/8/layout/target3"/>
    <dgm:cxn modelId="{EA9E5820-F14F-4CAB-859B-253872C09383}" type="presParOf" srcId="{FD3020E9-29E1-45BA-B609-4082EB27710B}" destId="{5C32E963-297F-4739-A9C2-0273A75FFCE1}" srcOrd="2" destOrd="0" presId="urn:microsoft.com/office/officeart/2005/8/layout/target3"/>
    <dgm:cxn modelId="{449EBDD5-0544-4D05-8F63-B10C9F6E1521}" type="presParOf" srcId="{FD3020E9-29E1-45BA-B609-4082EB27710B}" destId="{8AD5F8FE-8C2D-4F1A-857B-00D596A1D229}"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A7959E-F098-41B5-86AB-B0EC6A2DF29E}">
      <dsp:nvSpPr>
        <dsp:cNvPr id="0" name=""/>
        <dsp:cNvSpPr/>
      </dsp:nvSpPr>
      <dsp:spPr>
        <a:xfrm>
          <a:off x="0" y="35676"/>
          <a:ext cx="8352928" cy="30952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Así también el Señor nos ha impartido el tesoro más rico del cielo al darnos a Jesús. Con él nos ha dado todas las cosas para que disfrutemos de ellas abundantemente. </a:t>
          </a:r>
          <a:r>
            <a:rPr lang="es-CO" sz="2600" b="1" u="sng" kern="1200" dirty="0" smtClean="0">
              <a:solidFill>
                <a:srgbClr val="002060"/>
              </a:solidFill>
            </a:rPr>
            <a:t>Los productos de la tierra, las cuantiosas cosechas, los tesoros de oro y plata, son sus dones. Ha entregado a los hombres casas y tierras, alimento y vestido. </a:t>
          </a:r>
          <a:endParaRPr lang="es-CO" sz="2600" b="1" u="sng" kern="1200" dirty="0">
            <a:solidFill>
              <a:srgbClr val="002060"/>
            </a:solidFill>
          </a:endParaRPr>
        </a:p>
      </dsp:txBody>
      <dsp:txXfrm>
        <a:off x="151097" y="186773"/>
        <a:ext cx="8050734" cy="2793041"/>
      </dsp:txXfrm>
    </dsp:sp>
    <dsp:sp modelId="{4047439B-14FD-45D6-961A-9760262FAFB7}">
      <dsp:nvSpPr>
        <dsp:cNvPr id="0" name=""/>
        <dsp:cNvSpPr/>
      </dsp:nvSpPr>
      <dsp:spPr>
        <a:xfrm>
          <a:off x="0" y="3205791"/>
          <a:ext cx="8352928" cy="3095235"/>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Nos pide que lo reconozcamos como el Dador de todas las cosas, y por esta razón ha dicho: «</a:t>
          </a:r>
          <a:r>
            <a:rPr lang="es-CO" sz="2600" b="1" kern="1200" dirty="0" smtClean="0">
              <a:solidFill>
                <a:srgbClr val="002060"/>
              </a:solidFill>
            </a:rPr>
            <a:t>De todas vuestras posesiones me reservo la décima parte para mí mismo, además de los donativos y las ofrendas, que deben ser llevados a mi tesorería</a:t>
          </a:r>
          <a:r>
            <a:rPr lang="es-CO" sz="2600" kern="1200" dirty="0" smtClean="0"/>
            <a:t>». Esto constituye la prueba de la provisión que Dios ha hecho para promover la obra del Evangelio. </a:t>
          </a:r>
          <a:endParaRPr lang="es-CO" sz="2600" kern="1200" dirty="0"/>
        </a:p>
      </dsp:txBody>
      <dsp:txXfrm>
        <a:off x="151097" y="3356888"/>
        <a:ext cx="8050734" cy="27930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1B54E9-674E-47AC-BCA9-8A71FD59AD05}">
      <dsp:nvSpPr>
        <dsp:cNvPr id="0" name=""/>
        <dsp:cNvSpPr/>
      </dsp:nvSpPr>
      <dsp:spPr>
        <a:xfrm>
          <a:off x="0" y="825718"/>
          <a:ext cx="4838937" cy="4838937"/>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32E963-297F-4739-A9C2-0273A75FFCE1}">
      <dsp:nvSpPr>
        <dsp:cNvPr id="0" name=""/>
        <dsp:cNvSpPr/>
      </dsp:nvSpPr>
      <dsp:spPr>
        <a:xfrm>
          <a:off x="2419468" y="830218"/>
          <a:ext cx="5645427" cy="4829937"/>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Este plan fue trazado por el Señor Jesucristo mismo, quien dio su vida por la vida del mundo. El, que dejó los recintos celestiales, él, que dejó de lado su honor como Comandante de las huestes celestiales, él, que vistió su divinidad con la humanidad a fin de levantar a la raza caída, y él, que se empobreció por amor a nosotros para que por su pobreza fuésemos hechos ricos, ha hablado a los hombres, y en su sabiduría les ha presentado su propio plan para el sostenimiento de los que llevan el mensaje al mundo. </a:t>
          </a:r>
          <a:r>
            <a:rPr lang="es-CO" sz="2400" kern="1200" dirty="0" smtClean="0">
              <a:solidFill>
                <a:srgbClr val="FF0000"/>
              </a:solidFill>
            </a:rPr>
            <a:t>RH, feb. 4, 1902. </a:t>
          </a:r>
          <a:endParaRPr lang="es-CO" sz="2400" kern="1200" dirty="0">
            <a:solidFill>
              <a:srgbClr val="FF0000"/>
            </a:solidFill>
          </a:endParaRPr>
        </a:p>
      </dsp:txBody>
      <dsp:txXfrm>
        <a:off x="2419468" y="830218"/>
        <a:ext cx="5645427" cy="482993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EDEA32-A656-4F77-87B3-557C28626E46}" type="datetimeFigureOut">
              <a:rPr lang="es-CO" smtClean="0"/>
              <a:t>02/03/2014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A412B6-2CF0-4234-AC7D-A51792EBDC13}" type="slidenum">
              <a:rPr lang="es-CO" smtClean="0"/>
              <a:t>‹Nº›</a:t>
            </a:fld>
            <a:endParaRPr lang="es-CO"/>
          </a:p>
        </p:txBody>
      </p:sp>
    </p:spTree>
    <p:extLst>
      <p:ext uri="{BB962C8B-B14F-4D97-AF65-F5344CB8AC3E}">
        <p14:creationId xmlns:p14="http://schemas.microsoft.com/office/powerpoint/2010/main" val="9916310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BA412B6-2CF0-4234-AC7D-A51792EBDC13}" type="slidenum">
              <a:rPr lang="es-CO" smtClean="0"/>
              <a:t>1</a:t>
            </a:fld>
            <a:endParaRPr lang="es-CO"/>
          </a:p>
        </p:txBody>
      </p:sp>
    </p:spTree>
    <p:extLst>
      <p:ext uri="{BB962C8B-B14F-4D97-AF65-F5344CB8AC3E}">
        <p14:creationId xmlns:p14="http://schemas.microsoft.com/office/powerpoint/2010/main" val="2492119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0249037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3590390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194652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648068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6936304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483141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341276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546898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114582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4124667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5664ADCA-BA51-4383-B4C6-C031C7BB8F31}" type="datetimeFigureOut">
              <a:rPr lang="es-CO" smtClean="0"/>
              <a:t>02/03/2014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2117432A-04A2-4E89-9894-AF8E18B24D09}" type="slidenum">
              <a:rPr lang="es-CO" smtClean="0"/>
              <a:t>‹Nº›</a:t>
            </a:fld>
            <a:endParaRPr lang="es-CO"/>
          </a:p>
        </p:txBody>
      </p:sp>
    </p:spTree>
    <p:extLst>
      <p:ext uri="{BB962C8B-B14F-4D97-AF65-F5344CB8AC3E}">
        <p14:creationId xmlns:p14="http://schemas.microsoft.com/office/powerpoint/2010/main" val="2325796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64ADCA-BA51-4383-B4C6-C031C7BB8F31}" type="datetimeFigureOut">
              <a:rPr lang="es-CO" smtClean="0"/>
              <a:t>02/03/2014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17432A-04A2-4E89-9894-AF8E18B24D09}" type="slidenum">
              <a:rPr lang="es-CO" smtClean="0"/>
              <a:t>‹Nº›</a:t>
            </a:fld>
            <a:endParaRPr lang="es-CO"/>
          </a:p>
        </p:txBody>
      </p:sp>
    </p:spTree>
    <p:extLst>
      <p:ext uri="{BB962C8B-B14F-4D97-AF65-F5344CB8AC3E}">
        <p14:creationId xmlns:p14="http://schemas.microsoft.com/office/powerpoint/2010/main" val="3422227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547664" y="476672"/>
            <a:ext cx="5904657" cy="1152128"/>
          </a:xfrm>
          <a:solidFill>
            <a:srgbClr val="002060"/>
          </a:solidFill>
        </p:spPr>
        <p:txBody>
          <a:bodyPr/>
          <a:lstStyle/>
          <a:p>
            <a:r>
              <a:rPr lang="es-CO" dirty="0" smtClean="0">
                <a:solidFill>
                  <a:schemeClr val="bg1"/>
                </a:solidFill>
                <a:latin typeface="Bauhaus 93" pitchFamily="82" charset="0"/>
              </a:rPr>
              <a:t>EL ARTE DE DIEZMAR </a:t>
            </a:r>
            <a:endParaRPr lang="es-CO" dirty="0">
              <a:solidFill>
                <a:schemeClr val="bg1"/>
              </a:solidFill>
              <a:latin typeface="Bauhaus 93" pitchFamily="82" charset="0"/>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844824"/>
            <a:ext cx="5904657"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31411098"/>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O" sz="4800" b="1" dirty="0" smtClean="0"/>
              <a:t>Introducción</a:t>
            </a:r>
            <a:endParaRPr lang="es-CO" sz="4800" b="1" dirty="0"/>
          </a:p>
        </p:txBody>
      </p:sp>
      <p:sp>
        <p:nvSpPr>
          <p:cNvPr id="3" name="2 Marcador de contenido"/>
          <p:cNvSpPr>
            <a:spLocks noGrp="1"/>
          </p:cNvSpPr>
          <p:nvPr>
            <p:ph idx="1"/>
          </p:nvPr>
        </p:nvSpPr>
        <p:spPr>
          <a:xfrm>
            <a:off x="457200" y="1600200"/>
            <a:ext cx="8229600" cy="1972816"/>
          </a:xfrm>
        </p:spPr>
        <p:txBody>
          <a:bodyPr>
            <a:normAutofit fontScale="92500" lnSpcReduction="20000"/>
          </a:bodyPr>
          <a:lstStyle/>
          <a:p>
            <a:pPr marL="0" indent="0" algn="ctr">
              <a:buNone/>
            </a:pPr>
            <a:r>
              <a:rPr lang="es-CO" dirty="0" smtClean="0">
                <a:solidFill>
                  <a:srgbClr val="FF0000"/>
                </a:solidFill>
              </a:rPr>
              <a:t>Génesis 2:15. </a:t>
            </a:r>
            <a:r>
              <a:rPr lang="es-CO" dirty="0" smtClean="0"/>
              <a:t>Nos cuenta que El </a:t>
            </a:r>
            <a:r>
              <a:rPr lang="es-CO" dirty="0"/>
              <a:t>Señor colocó a nuestros primeros padres en el huerto del Edén. Los rodeó con todo lo que podría servir para su felicidad y les pidió que lo reconocieran como el poseedor de todas las cosas.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3933056"/>
            <a:ext cx="2438400" cy="2844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933056"/>
            <a:ext cx="6048672" cy="2677656"/>
          </a:xfrm>
          <a:prstGeom prst="rect">
            <a:avLst/>
          </a:prstGeom>
        </p:spPr>
        <p:txBody>
          <a:bodyPr wrap="square">
            <a:spAutoFit/>
          </a:bodyPr>
          <a:lstStyle/>
          <a:p>
            <a:pPr algn="ctr"/>
            <a:r>
              <a:rPr lang="es-CO" sz="2400" dirty="0"/>
              <a:t>Hizo crecer en el huerto todo árbol agradable a los ojos o bueno para comer. </a:t>
            </a:r>
            <a:r>
              <a:rPr lang="es-CO" sz="2400" b="1" u="sng" dirty="0"/>
              <a:t>Pero se reservó uno entre todos ellos</a:t>
            </a:r>
            <a:r>
              <a:rPr lang="es-CO" sz="2400" dirty="0"/>
              <a:t>. Adán y Eva podían comer libremente de todos los demás; pero de ese árbol especial Dios dijo: "</a:t>
            </a:r>
            <a:r>
              <a:rPr lang="es-CO" sz="2400" b="1" u="sng" dirty="0"/>
              <a:t>No comerás</a:t>
            </a:r>
            <a:r>
              <a:rPr lang="es-CO" sz="2400" dirty="0"/>
              <a:t>". </a:t>
            </a:r>
            <a:r>
              <a:rPr lang="es-CO" sz="2400" dirty="0" smtClean="0"/>
              <a:t>ESO CONSTITUÍA LA PRUEBA DE SU GRATITUD Y LEALTAD A DIOS</a:t>
            </a:r>
            <a:r>
              <a:rPr lang="es-CO" dirty="0" smtClean="0"/>
              <a:t>. </a:t>
            </a:r>
            <a:endParaRPr lang="es-CO" dirty="0"/>
          </a:p>
        </p:txBody>
      </p:sp>
    </p:spTree>
    <p:extLst>
      <p:ext uri="{BB962C8B-B14F-4D97-AF65-F5344CB8AC3E}">
        <p14:creationId xmlns:p14="http://schemas.microsoft.com/office/powerpoint/2010/main" val="338060181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wheel(1)">
                                      <p:cBhvr>
                                        <p:cTn id="15" dur="2000"/>
                                        <p:tgtEl>
                                          <p:spTgt spid="1026"/>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1)">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328527305"/>
              </p:ext>
            </p:extLst>
          </p:nvPr>
        </p:nvGraphicFramePr>
        <p:xfrm>
          <a:off x="539552" y="260648"/>
          <a:ext cx="8352928" cy="63367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9072083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85301060"/>
              </p:ext>
            </p:extLst>
          </p:nvPr>
        </p:nvGraphicFramePr>
        <p:xfrm>
          <a:off x="755576" y="332656"/>
          <a:ext cx="8064896" cy="64903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904378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386390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363272" cy="6336704"/>
          </a:xfrm>
          <a:blipFill>
            <a:blip r:embed="rId2"/>
            <a:tile tx="0" ty="0" sx="100000" sy="100000" flip="none" algn="tl"/>
          </a:blipFill>
        </p:spPr>
        <p:txBody>
          <a:bodyPr>
            <a:normAutofit fontScale="85000" lnSpcReduction="20000"/>
          </a:bodyPr>
          <a:lstStyle/>
          <a:p>
            <a:pPr marL="68580" indent="0" algn="ctr">
              <a:buNone/>
            </a:pPr>
            <a:r>
              <a:rPr lang="es-CO" dirty="0"/>
              <a:t>Una de las crisis que afecta el desenvolvimiento de la predicación del evangelio es la falta de recursos.  Esta limitación afecta los diferentes proyectos evangelisticos y minimiza la capacidad ministerial.</a:t>
            </a:r>
          </a:p>
          <a:p>
            <a:pPr marL="68580" indent="0" algn="ctr">
              <a:buNone/>
            </a:pPr>
            <a:r>
              <a:rPr lang="es-CO" dirty="0"/>
              <a:t>Sabemos de antemano las declaraciones bíblicas registradas en </a:t>
            </a:r>
            <a:r>
              <a:rPr lang="es-CO" dirty="0">
                <a:solidFill>
                  <a:srgbClr val="FF0000"/>
                </a:solidFill>
              </a:rPr>
              <a:t>Mateo 24:15 y Apocalipsis 14:6,7</a:t>
            </a:r>
            <a:r>
              <a:rPr lang="es-CO" dirty="0"/>
              <a:t>. </a:t>
            </a:r>
            <a:r>
              <a:rPr lang="es-CO" dirty="0" smtClean="0"/>
              <a:t>que dice:</a:t>
            </a:r>
          </a:p>
          <a:p>
            <a:pPr marL="68580" indent="0">
              <a:buNone/>
            </a:pPr>
            <a:endParaRPr lang="es-CO" dirty="0" smtClean="0"/>
          </a:p>
          <a:p>
            <a:pPr marL="68580" indent="0" algn="ctr">
              <a:buNone/>
            </a:pPr>
            <a:r>
              <a:rPr lang="es-CO" b="1" dirty="0" smtClean="0">
                <a:solidFill>
                  <a:srgbClr val="0070C0"/>
                </a:solidFill>
              </a:rPr>
              <a:t>«Por </a:t>
            </a:r>
            <a:r>
              <a:rPr lang="es-CO" b="1" dirty="0">
                <a:solidFill>
                  <a:srgbClr val="0070C0"/>
                </a:solidFill>
              </a:rPr>
              <a:t>tanto, cuando veáis en el lugar santo la abominación desoladora de que habló el profeta Daniel (el que lee, entienda</a:t>
            </a:r>
            <a:r>
              <a:rPr lang="es-CO" b="1" dirty="0" smtClean="0">
                <a:solidFill>
                  <a:srgbClr val="0070C0"/>
                </a:solidFill>
              </a:rPr>
              <a:t>),».</a:t>
            </a:r>
          </a:p>
          <a:p>
            <a:pPr marL="68580" indent="0" algn="ctr">
              <a:buNone/>
            </a:pPr>
            <a:r>
              <a:rPr lang="es-CO" b="1" dirty="0" smtClean="0">
                <a:solidFill>
                  <a:srgbClr val="0070C0"/>
                </a:solidFill>
              </a:rPr>
              <a:t>«Vi </a:t>
            </a:r>
            <a:r>
              <a:rPr lang="es-CO" b="1" dirty="0">
                <a:solidFill>
                  <a:srgbClr val="0070C0"/>
                </a:solidFill>
              </a:rPr>
              <a:t>volar por en medio del cielo a otro ángel, que tenía el evangelio eterno para predicarlo a los moradores de la tierra, a toda nación, tribu, lengua y </a:t>
            </a:r>
            <a:r>
              <a:rPr lang="es-CO" b="1" dirty="0" smtClean="0">
                <a:solidFill>
                  <a:srgbClr val="0070C0"/>
                </a:solidFill>
              </a:rPr>
              <a:t>pueblo 7 </a:t>
            </a:r>
            <a:r>
              <a:rPr lang="es-CO" b="1" dirty="0">
                <a:solidFill>
                  <a:srgbClr val="0070C0"/>
                </a:solidFill>
              </a:rPr>
              <a:t>diciendo a gran voz: Temed a Dios, y dadle gloria, porque la hora de su juicio ha llegado; y </a:t>
            </a:r>
            <a:r>
              <a:rPr lang="es-CO" b="1" u="sng" dirty="0">
                <a:solidFill>
                  <a:srgbClr val="0070C0"/>
                </a:solidFill>
              </a:rPr>
              <a:t>adorad a aquel que hizo el cielo y la tierra, el mar y las fuentes de las </a:t>
            </a:r>
            <a:r>
              <a:rPr lang="es-CO" b="1" u="sng" dirty="0" smtClean="0">
                <a:solidFill>
                  <a:srgbClr val="0070C0"/>
                </a:solidFill>
              </a:rPr>
              <a:t>aguas</a:t>
            </a:r>
            <a:r>
              <a:rPr lang="es-CO" b="1" dirty="0" smtClean="0">
                <a:solidFill>
                  <a:srgbClr val="0070C0"/>
                </a:solidFill>
              </a:rPr>
              <a:t>». </a:t>
            </a:r>
          </a:p>
        </p:txBody>
      </p:sp>
    </p:spTree>
    <p:extLst>
      <p:ext uri="{BB962C8B-B14F-4D97-AF65-F5344CB8AC3E}">
        <p14:creationId xmlns:p14="http://schemas.microsoft.com/office/powerpoint/2010/main" val="413501053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264696"/>
          </a:xfrm>
          <a:blipFill>
            <a:blip r:embed="rId2"/>
            <a:tile tx="0" ty="0" sx="100000" sy="100000" flip="none" algn="tl"/>
          </a:blipFill>
        </p:spPr>
        <p:txBody>
          <a:bodyPr>
            <a:normAutofit fontScale="85000" lnSpcReduction="10000"/>
          </a:bodyPr>
          <a:lstStyle/>
          <a:p>
            <a:pPr marL="68580" indent="0" algn="ctr">
              <a:buNone/>
            </a:pPr>
            <a:r>
              <a:rPr lang="es-CO" dirty="0">
                <a:solidFill>
                  <a:srgbClr val="002060"/>
                </a:solidFill>
              </a:rPr>
              <a:t>Muchos en su afán de adelantar </a:t>
            </a:r>
            <a:r>
              <a:rPr lang="es-CO" u="sng" dirty="0">
                <a:solidFill>
                  <a:srgbClr val="002060"/>
                </a:solidFill>
                <a:latin typeface="Agency FB" pitchFamily="34" charset="0"/>
              </a:rPr>
              <a:t>sus causas</a:t>
            </a:r>
            <a:r>
              <a:rPr lang="es-CO" dirty="0">
                <a:solidFill>
                  <a:srgbClr val="002060"/>
                </a:solidFill>
              </a:rPr>
              <a:t>, han distorsionado en forma premeditada o no el concepto bíblico de manutención del ministerio evangélico.  </a:t>
            </a:r>
            <a:endParaRPr lang="es-CO" dirty="0" smtClean="0">
              <a:solidFill>
                <a:srgbClr val="002060"/>
              </a:solidFill>
            </a:endParaRPr>
          </a:p>
          <a:p>
            <a:pPr marL="68580" indent="0" algn="ctr">
              <a:buNone/>
            </a:pPr>
            <a:r>
              <a:rPr lang="es-CO" dirty="0" smtClean="0">
                <a:solidFill>
                  <a:srgbClr val="002060"/>
                </a:solidFill>
              </a:rPr>
              <a:t>En </a:t>
            </a:r>
            <a:r>
              <a:rPr lang="es-CO" dirty="0">
                <a:solidFill>
                  <a:srgbClr val="002060"/>
                </a:solidFill>
              </a:rPr>
              <a:t>su acelerado afán han distorsionado la verdad y a pesar de que algunos se escudan detrás de  </a:t>
            </a:r>
            <a:r>
              <a:rPr lang="es-CO" dirty="0" smtClean="0">
                <a:solidFill>
                  <a:srgbClr val="002060"/>
                </a:solidFill>
              </a:rPr>
              <a:t>ciertas </a:t>
            </a:r>
            <a:r>
              <a:rPr lang="es-CO" dirty="0">
                <a:solidFill>
                  <a:srgbClr val="002060"/>
                </a:solidFill>
              </a:rPr>
              <a:t>causas o ministerios </a:t>
            </a:r>
            <a:r>
              <a:rPr lang="es-CO" b="1" u="sng" dirty="0" smtClean="0">
                <a:solidFill>
                  <a:srgbClr val="002060"/>
                </a:solidFill>
              </a:rPr>
              <a:t>INDEPENDIENTES</a:t>
            </a:r>
            <a:r>
              <a:rPr lang="es-CO" dirty="0" smtClean="0">
                <a:solidFill>
                  <a:srgbClr val="002060"/>
                </a:solidFill>
              </a:rPr>
              <a:t>, </a:t>
            </a:r>
            <a:r>
              <a:rPr lang="es-CO" dirty="0">
                <a:solidFill>
                  <a:srgbClr val="002060"/>
                </a:solidFill>
              </a:rPr>
              <a:t>la razón real es sabotear el mensaje dado a la iglesia </a:t>
            </a:r>
            <a:r>
              <a:rPr lang="es-CO" dirty="0" smtClean="0">
                <a:solidFill>
                  <a:srgbClr val="002060"/>
                </a:solidFill>
              </a:rPr>
              <a:t>remanente </a:t>
            </a:r>
            <a:r>
              <a:rPr lang="es-CO" dirty="0">
                <a:solidFill>
                  <a:srgbClr val="002060"/>
                </a:solidFill>
              </a:rPr>
              <a:t>acerca de la forma en que se debe financiar y apoyar la predicación  del evangelio.</a:t>
            </a:r>
          </a:p>
          <a:p>
            <a:pPr marL="68580" indent="0" algn="ctr">
              <a:buNone/>
            </a:pPr>
            <a:r>
              <a:rPr lang="es-CO" dirty="0">
                <a:solidFill>
                  <a:srgbClr val="002060"/>
                </a:solidFill>
              </a:rPr>
              <a:t>Por su puesto que para poder hacer eso, tenían que desgraciadamente alterar el concepto de Osar </a:t>
            </a:r>
            <a:r>
              <a:rPr lang="es-CO" dirty="0" smtClean="0">
                <a:solidFill>
                  <a:srgbClr val="002060"/>
                </a:solidFill>
              </a:rPr>
              <a:t>(</a:t>
            </a:r>
            <a:r>
              <a:rPr lang="es-CO" dirty="0" smtClean="0">
                <a:solidFill>
                  <a:srgbClr val="002060"/>
                </a:solidFill>
                <a:latin typeface="Agency FB" pitchFamily="34" charset="0"/>
              </a:rPr>
              <a:t>o sea, Atreverse a </a:t>
            </a:r>
            <a:r>
              <a:rPr lang="es-CO" dirty="0">
                <a:solidFill>
                  <a:srgbClr val="002060"/>
                </a:solidFill>
                <a:latin typeface="Agency FB" pitchFamily="34" charset="0"/>
              </a:rPr>
              <a:t>emprender alguna cosa o empresa con </a:t>
            </a:r>
            <a:r>
              <a:rPr lang="es-CO" dirty="0" smtClean="0">
                <a:solidFill>
                  <a:srgbClr val="002060"/>
                </a:solidFill>
                <a:latin typeface="Agency FB" pitchFamily="34" charset="0"/>
              </a:rPr>
              <a:t>audacia</a:t>
            </a:r>
            <a:r>
              <a:rPr lang="es-CO" dirty="0" smtClean="0">
                <a:solidFill>
                  <a:srgbClr val="002060"/>
                </a:solidFill>
              </a:rPr>
              <a:t>).</a:t>
            </a:r>
            <a:r>
              <a:rPr lang="es-CO" dirty="0">
                <a:solidFill>
                  <a:srgbClr val="002060"/>
                </a:solidFill>
              </a:rPr>
              <a:t>  </a:t>
            </a:r>
            <a:r>
              <a:rPr lang="es-CO" b="1" u="sng" dirty="0">
                <a:solidFill>
                  <a:srgbClr val="002060"/>
                </a:solidFill>
              </a:rPr>
              <a:t>Estas pretensiones van desde identificar a la iglesia remanente como apostata o infiel, hasta llamarle Babilonia</a:t>
            </a:r>
            <a:r>
              <a:rPr lang="es-CO" b="1" u="sng" dirty="0" smtClean="0">
                <a:solidFill>
                  <a:srgbClr val="002060"/>
                </a:solidFill>
              </a:rPr>
              <a:t>.</a:t>
            </a:r>
            <a:endParaRPr lang="es-CO" b="1" u="sng" dirty="0">
              <a:solidFill>
                <a:srgbClr val="002060"/>
              </a:solidFill>
            </a:endParaRPr>
          </a:p>
        </p:txBody>
      </p:sp>
    </p:spTree>
    <p:extLst>
      <p:ext uri="{BB962C8B-B14F-4D97-AF65-F5344CB8AC3E}">
        <p14:creationId xmlns:p14="http://schemas.microsoft.com/office/powerpoint/2010/main" val="21387078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76672"/>
            <a:ext cx="7772400" cy="6120680"/>
          </a:xfrm>
        </p:spPr>
        <p:txBody>
          <a:bodyPr>
            <a:normAutofit fontScale="77500" lnSpcReduction="20000"/>
          </a:bodyPr>
          <a:lstStyle/>
          <a:p>
            <a:pPr marL="68580" indent="0" algn="ctr">
              <a:buNone/>
            </a:pPr>
            <a:r>
              <a:rPr lang="es-CO" sz="3100" dirty="0"/>
              <a:t>Necesitando alcanzar sus objetivos estos ministerios independientes (</a:t>
            </a:r>
            <a:r>
              <a:rPr lang="es-CO" sz="3100" dirty="0">
                <a:latin typeface="Agency FB" pitchFamily="34" charset="0"/>
              </a:rPr>
              <a:t>que si fueran independientes no necesitarían de los diezmos</a:t>
            </a:r>
            <a:r>
              <a:rPr lang="es-CO" sz="3100" dirty="0"/>
              <a:t>) se autodenominan como el alfolí moderno, al cual el creyente debiera depositar lo que le corresponde a Dios</a:t>
            </a:r>
            <a:r>
              <a:rPr lang="es-CO" sz="3100" dirty="0" smtClean="0"/>
              <a:t>.</a:t>
            </a:r>
            <a:endParaRPr lang="es-CO" sz="3100" dirty="0"/>
          </a:p>
          <a:p>
            <a:endParaRPr lang="es-CO" sz="3100" dirty="0" smtClean="0"/>
          </a:p>
          <a:p>
            <a:r>
              <a:rPr lang="es-CO" sz="3100" dirty="0" smtClean="0"/>
              <a:t>Una </a:t>
            </a:r>
            <a:r>
              <a:rPr lang="es-CO" sz="3100" dirty="0"/>
              <a:t>de esas “nuevas” definiciones dice que alfolí debe ser entendido como siendo "</a:t>
            </a:r>
            <a:r>
              <a:rPr lang="es-CO" sz="3100" b="1" dirty="0">
                <a:latin typeface="Agency FB" pitchFamily="34" charset="0"/>
              </a:rPr>
              <a:t>cualquier instrumento de Dios que esté proclamando la verdad presente no adulterada</a:t>
            </a:r>
            <a:r>
              <a:rPr lang="es-CO" sz="3100" dirty="0"/>
              <a:t>".   Así que no le sorprenda escuchar de estos individuos y/o organizaciones que ellos tienen la verdad presente pura y que el resto la tienen adulterada. </a:t>
            </a:r>
            <a:endParaRPr lang="es-CO" sz="3100" dirty="0" smtClean="0"/>
          </a:p>
          <a:p>
            <a:r>
              <a:rPr lang="es-CO" sz="3100" dirty="0" smtClean="0"/>
              <a:t> </a:t>
            </a:r>
            <a:r>
              <a:rPr lang="es-CO" sz="3100" dirty="0"/>
              <a:t>La pregunta que todo creyente debe hacerse es:  </a:t>
            </a:r>
            <a:r>
              <a:rPr lang="es-CO" sz="3100" dirty="0" smtClean="0"/>
              <a:t>¿Soporta </a:t>
            </a:r>
            <a:r>
              <a:rPr lang="es-CO" sz="3100" dirty="0"/>
              <a:t>estas declaraciones la prueba </a:t>
            </a:r>
            <a:r>
              <a:rPr lang="es-CO" sz="3100" dirty="0" smtClean="0"/>
              <a:t>Bíblica </a:t>
            </a:r>
            <a:r>
              <a:rPr lang="es-CO" sz="3100" dirty="0"/>
              <a:t>y del Espíritu de </a:t>
            </a:r>
            <a:r>
              <a:rPr lang="es-CO" sz="3100" dirty="0" smtClean="0"/>
              <a:t>Profecía?.</a:t>
            </a:r>
            <a:r>
              <a:rPr lang="es-CO" sz="3100" dirty="0"/>
              <a:t>  </a:t>
            </a:r>
            <a:r>
              <a:rPr lang="es-CO" sz="3100" dirty="0" smtClean="0"/>
              <a:t>¿Cual </a:t>
            </a:r>
            <a:r>
              <a:rPr lang="es-CO" sz="3100" dirty="0"/>
              <a:t>es el trasfondo </a:t>
            </a:r>
            <a:r>
              <a:rPr lang="es-CO" sz="3100" dirty="0" smtClean="0"/>
              <a:t>Bíblico </a:t>
            </a:r>
            <a:r>
              <a:rPr lang="es-CO" sz="3100" dirty="0"/>
              <a:t>de los diezmos y a que le llamaba Malaquías “Alfolí”? </a:t>
            </a:r>
            <a:r>
              <a:rPr lang="es-CO" sz="3100" dirty="0" smtClean="0"/>
              <a:t>¿ </a:t>
            </a:r>
            <a:r>
              <a:rPr lang="es-CO" sz="3100" dirty="0"/>
              <a:t>Tienen los seres humanos el derecho de cambiar lo establecido por Dios?  </a:t>
            </a:r>
            <a:r>
              <a:rPr lang="es-CO" sz="3100" dirty="0" smtClean="0"/>
              <a:t>¿Hasta </a:t>
            </a:r>
            <a:r>
              <a:rPr lang="es-CO" sz="3100" dirty="0"/>
              <a:t>que punto debemos de ser flexibles en la interpretación B</a:t>
            </a:r>
            <a:r>
              <a:rPr lang="es-CO" sz="3100" dirty="0" smtClean="0"/>
              <a:t>íblica?</a:t>
            </a:r>
            <a:endParaRPr lang="es-CO" sz="3100" dirty="0"/>
          </a:p>
        </p:txBody>
      </p:sp>
    </p:spTree>
    <p:extLst>
      <p:ext uri="{BB962C8B-B14F-4D97-AF65-F5344CB8AC3E}">
        <p14:creationId xmlns:p14="http://schemas.microsoft.com/office/powerpoint/2010/main" val="132878753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wipe(down)">
                                      <p:cBhvr>
                                        <p:cTn id="25" dur="580">
                                          <p:stCondLst>
                                            <p:cond delay="0"/>
                                          </p:stCondLst>
                                        </p:cTn>
                                        <p:tgtEl>
                                          <p:spTgt spid="3">
                                            <p:txEl>
                                              <p:pRg st="3" end="3"/>
                                            </p:txEl>
                                          </p:spTgt>
                                        </p:tgtEl>
                                      </p:cBhvr>
                                    </p:animEffect>
                                    <p:anim calcmode="lin" valueType="num">
                                      <p:cBhvr>
                                        <p:cTn id="26"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3" end="3"/>
                                            </p:txEl>
                                          </p:spTgt>
                                        </p:tgtEl>
                                      </p:cBhvr>
                                      <p:to x="100000" y="60000"/>
                                    </p:animScale>
                                    <p:animScale>
                                      <p:cBhvr>
                                        <p:cTn id="32" dur="166" decel="50000">
                                          <p:stCondLst>
                                            <p:cond delay="676"/>
                                          </p:stCondLst>
                                        </p:cTn>
                                        <p:tgtEl>
                                          <p:spTgt spid="3">
                                            <p:txEl>
                                              <p:pRg st="3" end="3"/>
                                            </p:txEl>
                                          </p:spTgt>
                                        </p:tgtEl>
                                      </p:cBhvr>
                                      <p:to x="100000" y="100000"/>
                                    </p:animScale>
                                    <p:animScale>
                                      <p:cBhvr>
                                        <p:cTn id="33" dur="26">
                                          <p:stCondLst>
                                            <p:cond delay="1312"/>
                                          </p:stCondLst>
                                        </p:cTn>
                                        <p:tgtEl>
                                          <p:spTgt spid="3">
                                            <p:txEl>
                                              <p:pRg st="3" end="3"/>
                                            </p:txEl>
                                          </p:spTgt>
                                        </p:tgtEl>
                                      </p:cBhvr>
                                      <p:to x="100000" y="80000"/>
                                    </p:animScale>
                                    <p:animScale>
                                      <p:cBhvr>
                                        <p:cTn id="34" dur="166" decel="50000">
                                          <p:stCondLst>
                                            <p:cond delay="1338"/>
                                          </p:stCondLst>
                                        </p:cTn>
                                        <p:tgtEl>
                                          <p:spTgt spid="3">
                                            <p:txEl>
                                              <p:pRg st="3" end="3"/>
                                            </p:txEl>
                                          </p:spTgt>
                                        </p:tgtEl>
                                      </p:cBhvr>
                                      <p:to x="100000" y="100000"/>
                                    </p:animScale>
                                    <p:animScale>
                                      <p:cBhvr>
                                        <p:cTn id="35" dur="26">
                                          <p:stCondLst>
                                            <p:cond delay="1642"/>
                                          </p:stCondLst>
                                        </p:cTn>
                                        <p:tgtEl>
                                          <p:spTgt spid="3">
                                            <p:txEl>
                                              <p:pRg st="3" end="3"/>
                                            </p:txEl>
                                          </p:spTgt>
                                        </p:tgtEl>
                                      </p:cBhvr>
                                      <p:to x="100000" y="90000"/>
                                    </p:animScale>
                                    <p:animScale>
                                      <p:cBhvr>
                                        <p:cTn id="36" dur="166" decel="50000">
                                          <p:stCondLst>
                                            <p:cond delay="1668"/>
                                          </p:stCondLst>
                                        </p:cTn>
                                        <p:tgtEl>
                                          <p:spTgt spid="3">
                                            <p:txEl>
                                              <p:pRg st="3" end="3"/>
                                            </p:txEl>
                                          </p:spTgt>
                                        </p:tgtEl>
                                      </p:cBhvr>
                                      <p:to x="100000" y="100000"/>
                                    </p:animScale>
                                    <p:animScale>
                                      <p:cBhvr>
                                        <p:cTn id="37" dur="26">
                                          <p:stCondLst>
                                            <p:cond delay="1808"/>
                                          </p:stCondLst>
                                        </p:cTn>
                                        <p:tgtEl>
                                          <p:spTgt spid="3">
                                            <p:txEl>
                                              <p:pRg st="3" end="3"/>
                                            </p:txEl>
                                          </p:spTgt>
                                        </p:tgtEl>
                                      </p:cBhvr>
                                      <p:to x="100000" y="95000"/>
                                    </p:animScale>
                                    <p:animScale>
                                      <p:cBhvr>
                                        <p:cTn id="38"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7772400" cy="6264696"/>
          </a:xfrm>
          <a:blipFill>
            <a:blip r:embed="rId2"/>
            <a:tile tx="0" ty="0" sx="100000" sy="100000" flip="none" algn="tl"/>
          </a:blipFill>
        </p:spPr>
        <p:txBody>
          <a:bodyPr>
            <a:normAutofit fontScale="92500" lnSpcReduction="10000"/>
          </a:bodyPr>
          <a:lstStyle/>
          <a:p>
            <a:pPr marL="68580" indent="0" algn="ctr">
              <a:buNone/>
            </a:pPr>
            <a:r>
              <a:rPr lang="es-CO" dirty="0">
                <a:solidFill>
                  <a:srgbClr val="002060"/>
                </a:solidFill>
              </a:rPr>
              <a:t>Esta actitud no debería sorprender a ningún líder o laico.  Ya estaba predicha por el profeta </a:t>
            </a:r>
            <a:r>
              <a:rPr lang="es-CO" dirty="0" smtClean="0">
                <a:solidFill>
                  <a:srgbClr val="FF0000"/>
                </a:solidFill>
              </a:rPr>
              <a:t>Ezequiel en el cap. 8:3-6</a:t>
            </a:r>
            <a:r>
              <a:rPr lang="es-CO" dirty="0" smtClean="0">
                <a:solidFill>
                  <a:srgbClr val="002060"/>
                </a:solidFill>
              </a:rPr>
              <a:t>.</a:t>
            </a:r>
            <a:r>
              <a:rPr lang="es-CO" dirty="0">
                <a:solidFill>
                  <a:srgbClr val="002060"/>
                </a:solidFill>
              </a:rPr>
              <a:t>  </a:t>
            </a:r>
            <a:endParaRPr lang="es-CO" dirty="0" smtClean="0">
              <a:solidFill>
                <a:srgbClr val="002060"/>
              </a:solidFill>
            </a:endParaRPr>
          </a:p>
          <a:p>
            <a:pPr marL="68580" indent="0" algn="ctr">
              <a:buNone/>
            </a:pPr>
            <a:r>
              <a:rPr lang="es-CO" dirty="0" smtClean="0">
                <a:solidFill>
                  <a:srgbClr val="002060"/>
                </a:solidFill>
              </a:rPr>
              <a:t>Estas </a:t>
            </a:r>
            <a:r>
              <a:rPr lang="es-CO" dirty="0">
                <a:solidFill>
                  <a:srgbClr val="002060"/>
                </a:solidFill>
              </a:rPr>
              <a:t>abominaciones, </a:t>
            </a:r>
            <a:r>
              <a:rPr lang="es-CO" dirty="0" smtClean="0">
                <a:solidFill>
                  <a:srgbClr val="002060"/>
                </a:solidFill>
                <a:latin typeface="Agency FB" pitchFamily="34" charset="0"/>
              </a:rPr>
              <a:t>(una imagen de Baal</a:t>
            </a:r>
            <a:r>
              <a:rPr lang="es-CO" dirty="0">
                <a:solidFill>
                  <a:srgbClr val="002060"/>
                </a:solidFill>
                <a:latin typeface="Agency FB" pitchFamily="34" charset="0"/>
              </a:rPr>
              <a:t>, Moloc o </a:t>
            </a:r>
            <a:r>
              <a:rPr lang="es-CO" dirty="0" smtClean="0">
                <a:solidFill>
                  <a:srgbClr val="002060"/>
                </a:solidFill>
                <a:latin typeface="Agency FB" pitchFamily="34" charset="0"/>
              </a:rPr>
              <a:t>Astarté en el santuario </a:t>
            </a:r>
            <a:r>
              <a:rPr lang="es-CO" dirty="0">
                <a:solidFill>
                  <a:srgbClr val="002060"/>
                </a:solidFill>
                <a:latin typeface="Agency FB" pitchFamily="34" charset="0"/>
              </a:rPr>
              <a:t>de </a:t>
            </a:r>
            <a:r>
              <a:rPr lang="es-CO" dirty="0" smtClean="0">
                <a:solidFill>
                  <a:srgbClr val="002060"/>
                </a:solidFill>
                <a:latin typeface="Agency FB" pitchFamily="34" charset="0"/>
              </a:rPr>
              <a:t>Dios, que </a:t>
            </a:r>
            <a:r>
              <a:rPr lang="es-CO" dirty="0">
                <a:solidFill>
                  <a:srgbClr val="002060"/>
                </a:solidFill>
                <a:latin typeface="Agency FB" pitchFamily="34" charset="0"/>
              </a:rPr>
              <a:t>provocaba a celos al </a:t>
            </a:r>
            <a:r>
              <a:rPr lang="es-CO" dirty="0" smtClean="0">
                <a:solidFill>
                  <a:srgbClr val="002060"/>
                </a:solidFill>
                <a:latin typeface="Agency FB" pitchFamily="34" charset="0"/>
              </a:rPr>
              <a:t>Señor, por ser un dios rival</a:t>
            </a:r>
            <a:r>
              <a:rPr lang="es-CO" dirty="0" smtClean="0">
                <a:solidFill>
                  <a:srgbClr val="002060"/>
                </a:solidFill>
              </a:rPr>
              <a:t>), </a:t>
            </a:r>
            <a:r>
              <a:rPr lang="es-CO" dirty="0">
                <a:solidFill>
                  <a:srgbClr val="002060"/>
                </a:solidFill>
              </a:rPr>
              <a:t>narradas por el profeta,  tanto dentro como fuera de las murallas de la organización serian la forma de identificar el tiempo profético en el cual estamos viviendo.</a:t>
            </a:r>
          </a:p>
          <a:p>
            <a:pPr marL="0" indent="0" algn="ctr">
              <a:buNone/>
            </a:pPr>
            <a:r>
              <a:rPr lang="es-CO" dirty="0">
                <a:solidFill>
                  <a:srgbClr val="002060"/>
                </a:solidFill>
              </a:rPr>
              <a:t>Solo un entendimiento del principio </a:t>
            </a:r>
            <a:r>
              <a:rPr lang="es-CO" dirty="0" smtClean="0">
                <a:solidFill>
                  <a:srgbClr val="002060"/>
                </a:solidFill>
              </a:rPr>
              <a:t>Bíblico </a:t>
            </a:r>
            <a:r>
              <a:rPr lang="es-CO" dirty="0">
                <a:solidFill>
                  <a:srgbClr val="002060"/>
                </a:solidFill>
              </a:rPr>
              <a:t>y del Espíritu de Profecía, guardara al creyente de la maldición divina por haberle robado a </a:t>
            </a:r>
            <a:r>
              <a:rPr lang="es-CO" dirty="0" smtClean="0">
                <a:solidFill>
                  <a:srgbClr val="002060"/>
                </a:solidFill>
              </a:rPr>
              <a:t>Dios lo que le corresponde.</a:t>
            </a:r>
            <a:endParaRPr lang="es-CO" dirty="0">
              <a:solidFill>
                <a:srgbClr val="002060"/>
              </a:solidFill>
            </a:endParaRPr>
          </a:p>
          <a:p>
            <a:endParaRPr lang="es-CO" dirty="0"/>
          </a:p>
        </p:txBody>
      </p:sp>
    </p:spTree>
    <p:extLst>
      <p:ext uri="{BB962C8B-B14F-4D97-AF65-F5344CB8AC3E}">
        <p14:creationId xmlns:p14="http://schemas.microsoft.com/office/powerpoint/2010/main" val="202462387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dirty="0" smtClean="0">
                <a:latin typeface="Algerian" pitchFamily="82" charset="0"/>
              </a:rPr>
              <a:t>Fundamento Bíblico</a:t>
            </a:r>
            <a:endParaRPr lang="es-CO" dirty="0">
              <a:latin typeface="Algerian" pitchFamily="82" charset="0"/>
            </a:endParaRPr>
          </a:p>
        </p:txBody>
      </p:sp>
      <p:sp>
        <p:nvSpPr>
          <p:cNvPr id="3" name="2 Marcador de contenido"/>
          <p:cNvSpPr>
            <a:spLocks noGrp="1"/>
          </p:cNvSpPr>
          <p:nvPr>
            <p:ph idx="1"/>
          </p:nvPr>
        </p:nvSpPr>
        <p:spPr>
          <a:xfrm>
            <a:off x="251520" y="1600200"/>
            <a:ext cx="8712968" cy="5257800"/>
          </a:xfrm>
          <a:blipFill>
            <a:blip r:embed="rId2"/>
            <a:tile tx="0" ty="0" sx="100000" sy="100000" flip="none" algn="tl"/>
          </a:blipFill>
        </p:spPr>
        <p:txBody>
          <a:bodyPr>
            <a:normAutofit fontScale="77500" lnSpcReduction="20000"/>
          </a:bodyPr>
          <a:lstStyle/>
          <a:p>
            <a:r>
              <a:rPr lang="es-CO" b="1" u="sng" dirty="0">
                <a:solidFill>
                  <a:srgbClr val="FF0000"/>
                </a:solidFill>
              </a:rPr>
              <a:t>Génesis </a:t>
            </a:r>
            <a:r>
              <a:rPr lang="es-CO" b="1" u="sng" dirty="0" smtClean="0">
                <a:solidFill>
                  <a:srgbClr val="FF0000"/>
                </a:solidFill>
              </a:rPr>
              <a:t>14:20</a:t>
            </a:r>
            <a:r>
              <a:rPr lang="es-CO" b="1" dirty="0" smtClean="0">
                <a:solidFill>
                  <a:srgbClr val="FF0000"/>
                </a:solidFill>
              </a:rPr>
              <a:t>. </a:t>
            </a:r>
            <a:r>
              <a:rPr lang="es-CO" dirty="0"/>
              <a:t>"y bendito sea el Dios Altísimo, que entregó tus enemigos en tu mano. Y le dio Abram los </a:t>
            </a:r>
            <a:r>
              <a:rPr lang="es-CO" b="1" u="sng" dirty="0"/>
              <a:t>diezmos</a:t>
            </a:r>
            <a:r>
              <a:rPr lang="es-CO" b="1" dirty="0">
                <a:solidFill>
                  <a:srgbClr val="FFFF00"/>
                </a:solidFill>
              </a:rPr>
              <a:t> </a:t>
            </a:r>
            <a:r>
              <a:rPr lang="es-CO" dirty="0"/>
              <a:t>de todo."</a:t>
            </a:r>
          </a:p>
          <a:p>
            <a:endParaRPr lang="es-CO" b="1" u="sng" dirty="0" smtClean="0">
              <a:solidFill>
                <a:srgbClr val="FF0000"/>
              </a:solidFill>
            </a:endParaRPr>
          </a:p>
          <a:p>
            <a:r>
              <a:rPr lang="es-CO" b="1" u="sng" dirty="0" smtClean="0">
                <a:solidFill>
                  <a:srgbClr val="FF0000"/>
                </a:solidFill>
              </a:rPr>
              <a:t>Génesis 28:22</a:t>
            </a:r>
            <a:r>
              <a:rPr lang="es-CO" b="1" dirty="0" smtClean="0">
                <a:solidFill>
                  <a:srgbClr val="FF0000"/>
                </a:solidFill>
              </a:rPr>
              <a:t>. </a:t>
            </a:r>
            <a:r>
              <a:rPr lang="es-CO" dirty="0"/>
              <a:t>"Y esta piedra que he puesto por señal, será casa de Dios; y de todo lo que me dieres, el</a:t>
            </a:r>
            <a:r>
              <a:rPr lang="es-CO" u="sng" dirty="0"/>
              <a:t> </a:t>
            </a:r>
            <a:r>
              <a:rPr lang="es-CO" b="1" u="sng" dirty="0"/>
              <a:t>diezmo</a:t>
            </a:r>
            <a:r>
              <a:rPr lang="es-CO" u="sng" dirty="0"/>
              <a:t> </a:t>
            </a:r>
            <a:r>
              <a:rPr lang="es-CO" dirty="0"/>
              <a:t>apartaré para ti."</a:t>
            </a:r>
          </a:p>
          <a:p>
            <a:endParaRPr lang="es-CO" b="1" u="sng" dirty="0" smtClean="0"/>
          </a:p>
          <a:p>
            <a:r>
              <a:rPr lang="es-CO" b="1" u="sng" dirty="0" smtClean="0">
                <a:solidFill>
                  <a:srgbClr val="FF0000"/>
                </a:solidFill>
              </a:rPr>
              <a:t>Levítico 27:30</a:t>
            </a:r>
            <a:r>
              <a:rPr lang="es-CO" b="1" dirty="0" smtClean="0"/>
              <a:t>. </a:t>
            </a:r>
            <a:r>
              <a:rPr lang="es-CO" dirty="0" smtClean="0"/>
              <a:t>«Y </a:t>
            </a:r>
            <a:r>
              <a:rPr lang="es-CO" dirty="0"/>
              <a:t>el </a:t>
            </a:r>
            <a:r>
              <a:rPr lang="es-CO" b="1" u="sng" dirty="0"/>
              <a:t>diezmo</a:t>
            </a:r>
            <a:r>
              <a:rPr lang="es-CO" dirty="0"/>
              <a:t> de la tierra, así de la simiente de la tierra como del fruto de los árboles, de Jehová es; es cosa dedicada a </a:t>
            </a:r>
            <a:r>
              <a:rPr lang="es-CO" dirty="0" smtClean="0"/>
              <a:t>Jehová, Estos son los mandamientos que </a:t>
            </a:r>
            <a:r>
              <a:rPr lang="es-CO" u="sng" dirty="0" smtClean="0"/>
              <a:t>ORDENÓ EL ETERNO A MOISÉS</a:t>
            </a:r>
            <a:r>
              <a:rPr lang="es-CO" dirty="0" smtClean="0"/>
              <a:t>, para los israelitas«. </a:t>
            </a:r>
          </a:p>
          <a:p>
            <a:endParaRPr lang="es-CO" dirty="0"/>
          </a:p>
          <a:p>
            <a:r>
              <a:rPr lang="es-CO" dirty="0" smtClean="0"/>
              <a:t>La pregunta es: ¿Quiénes son los israelitas hoy? Lea </a:t>
            </a:r>
            <a:r>
              <a:rPr lang="es-CO" b="1" dirty="0" smtClean="0">
                <a:solidFill>
                  <a:srgbClr val="FF0000"/>
                </a:solidFill>
              </a:rPr>
              <a:t>(Gal. 3:26-29).</a:t>
            </a:r>
            <a:endParaRPr lang="es-CO" b="1" dirty="0">
              <a:solidFill>
                <a:srgbClr val="FF0000"/>
              </a:solidFill>
            </a:endParaRPr>
          </a:p>
        </p:txBody>
      </p:sp>
    </p:spTree>
    <p:extLst>
      <p:ext uri="{BB962C8B-B14F-4D97-AF65-F5344CB8AC3E}">
        <p14:creationId xmlns:p14="http://schemas.microsoft.com/office/powerpoint/2010/main" val="19145011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p:cTn id="39"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42"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188640"/>
            <a:ext cx="7772400" cy="6480720"/>
          </a:xfrm>
          <a:gradFill>
            <a:gsLst>
              <a:gs pos="0">
                <a:srgbClr val="CCCCFF"/>
              </a:gs>
              <a:gs pos="17999">
                <a:srgbClr val="99CCFF"/>
              </a:gs>
              <a:gs pos="36000">
                <a:srgbClr val="9966FF"/>
              </a:gs>
              <a:gs pos="61000">
                <a:srgbClr val="CC99FF"/>
              </a:gs>
              <a:gs pos="82001">
                <a:srgbClr val="99CCFF"/>
              </a:gs>
              <a:gs pos="100000">
                <a:srgbClr val="CCCCFF"/>
              </a:gs>
            </a:gsLst>
            <a:lin ang="5400000" scaled="0"/>
          </a:gradFill>
        </p:spPr>
        <p:txBody>
          <a:bodyPr>
            <a:normAutofit fontScale="77500" lnSpcReduction="20000"/>
          </a:bodyPr>
          <a:lstStyle/>
          <a:p>
            <a:pPr>
              <a:buFont typeface="Wingdings" pitchFamily="2" charset="2"/>
              <a:buChar char="§"/>
            </a:pPr>
            <a:r>
              <a:rPr lang="es-CO" sz="3600" dirty="0" smtClean="0">
                <a:solidFill>
                  <a:srgbClr val="002060"/>
                </a:solidFill>
              </a:rPr>
              <a:t>Diezmar </a:t>
            </a:r>
            <a:r>
              <a:rPr lang="es-CO" sz="3600" dirty="0">
                <a:solidFill>
                  <a:srgbClr val="002060"/>
                </a:solidFill>
              </a:rPr>
              <a:t>no era una costumbre desconocida.  S</a:t>
            </a:r>
            <a:r>
              <a:rPr lang="es-CO" sz="3600" dirty="0" smtClean="0">
                <a:solidFill>
                  <a:srgbClr val="002060"/>
                </a:solidFill>
              </a:rPr>
              <a:t>us </a:t>
            </a:r>
            <a:r>
              <a:rPr lang="es-CO" sz="3600" dirty="0">
                <a:solidFill>
                  <a:srgbClr val="002060"/>
                </a:solidFill>
              </a:rPr>
              <a:t>orígenes pueden trazarse al jardín del </a:t>
            </a:r>
            <a:r>
              <a:rPr lang="es-CO" sz="3600" dirty="0" smtClean="0">
                <a:solidFill>
                  <a:srgbClr val="002060"/>
                </a:solidFill>
              </a:rPr>
              <a:t>edén con el árbol de la ciencia del bien y del mal que Dios se reservó, </a:t>
            </a:r>
            <a:r>
              <a:rPr lang="es-CO" sz="3600" dirty="0">
                <a:solidFill>
                  <a:srgbClr val="002060"/>
                </a:solidFill>
              </a:rPr>
              <a:t>sin embargo la primera narración </a:t>
            </a:r>
            <a:r>
              <a:rPr lang="es-CO" sz="3600" dirty="0" smtClean="0">
                <a:solidFill>
                  <a:srgbClr val="002060"/>
                </a:solidFill>
              </a:rPr>
              <a:t>Bíblica y especifica como hemos visto, la </a:t>
            </a:r>
            <a:r>
              <a:rPr lang="es-CO" sz="3600" dirty="0">
                <a:solidFill>
                  <a:srgbClr val="002060"/>
                </a:solidFill>
              </a:rPr>
              <a:t>encontramos con </a:t>
            </a:r>
            <a:r>
              <a:rPr lang="es-CO" sz="3600" dirty="0" smtClean="0">
                <a:solidFill>
                  <a:srgbClr val="002060"/>
                </a:solidFill>
              </a:rPr>
              <a:t>Abraham, «</a:t>
            </a:r>
            <a:r>
              <a:rPr lang="es-CO" sz="3600" dirty="0" smtClean="0">
                <a:solidFill>
                  <a:srgbClr val="002060"/>
                </a:solidFill>
                <a:latin typeface="Agency FB" pitchFamily="34" charset="0"/>
              </a:rPr>
              <a:t>quien le dio los diezmos de todo</a:t>
            </a:r>
            <a:r>
              <a:rPr lang="es-CO" sz="3600" dirty="0" smtClean="0">
                <a:solidFill>
                  <a:srgbClr val="002060"/>
                </a:solidFill>
              </a:rPr>
              <a:t>» a Melquisedec. </a:t>
            </a:r>
          </a:p>
          <a:p>
            <a:pPr marL="68580" indent="0">
              <a:buNone/>
            </a:pPr>
            <a:endParaRPr lang="es-CO" sz="3600" dirty="0" smtClean="0">
              <a:solidFill>
                <a:srgbClr val="002060"/>
              </a:solidFill>
            </a:endParaRPr>
          </a:p>
          <a:p>
            <a:pPr marL="68580" indent="0">
              <a:buNone/>
            </a:pPr>
            <a:r>
              <a:rPr lang="es-CO" sz="3600" dirty="0" smtClean="0">
                <a:solidFill>
                  <a:srgbClr val="002060"/>
                </a:solidFill>
              </a:rPr>
              <a:t>Para </a:t>
            </a:r>
            <a:r>
              <a:rPr lang="es-CO" sz="3600" dirty="0">
                <a:solidFill>
                  <a:srgbClr val="002060"/>
                </a:solidFill>
              </a:rPr>
              <a:t>los habitantes del cercano oriente esta costumbre no era desconocida.  Documentos neo-babilónicos del siglo sexto antes de Cristo, narran como se recogía los diezmos como un método para sostener sus santuarios.  Esto nos </a:t>
            </a:r>
            <a:r>
              <a:rPr lang="es-CO" sz="3600" dirty="0" smtClean="0">
                <a:solidFill>
                  <a:srgbClr val="002060"/>
                </a:solidFill>
              </a:rPr>
              <a:t>indica </a:t>
            </a:r>
            <a:r>
              <a:rPr lang="es-CO" sz="3600" dirty="0">
                <a:solidFill>
                  <a:srgbClr val="002060"/>
                </a:solidFill>
              </a:rPr>
              <a:t>que el ataque al sistema de manutención del santuario divino ya tenia una contraportada.  Es decir ya se estaba falsificando esta manera de reconocimiento de que Dios es el </a:t>
            </a:r>
            <a:r>
              <a:rPr lang="es-CO" sz="3600" dirty="0" smtClean="0">
                <a:solidFill>
                  <a:srgbClr val="002060"/>
                </a:solidFill>
              </a:rPr>
              <a:t>Creador </a:t>
            </a:r>
            <a:r>
              <a:rPr lang="es-CO" sz="3600" dirty="0">
                <a:solidFill>
                  <a:srgbClr val="002060"/>
                </a:solidFill>
              </a:rPr>
              <a:t>y el dador de todo</a:t>
            </a:r>
            <a:r>
              <a:rPr lang="es-CO" sz="3600" dirty="0" smtClean="0">
                <a:solidFill>
                  <a:srgbClr val="002060"/>
                </a:solidFill>
              </a:rPr>
              <a:t>. Dedicando los diezmos a otros fines.</a:t>
            </a:r>
            <a:endParaRPr lang="es-CO" sz="3600" dirty="0">
              <a:solidFill>
                <a:srgbClr val="002060"/>
              </a:solidFill>
            </a:endParaRPr>
          </a:p>
        </p:txBody>
      </p:sp>
    </p:spTree>
    <p:extLst>
      <p:ext uri="{BB962C8B-B14F-4D97-AF65-F5344CB8AC3E}">
        <p14:creationId xmlns:p14="http://schemas.microsoft.com/office/powerpoint/2010/main" val="12279105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836712"/>
            <a:ext cx="7772400" cy="5518848"/>
          </a:xfrm>
          <a:gradFill>
            <a:gsLst>
              <a:gs pos="0">
                <a:srgbClr val="DDEBCF"/>
              </a:gs>
              <a:gs pos="50000">
                <a:srgbClr val="9CB86E"/>
              </a:gs>
              <a:gs pos="100000">
                <a:srgbClr val="156B13"/>
              </a:gs>
            </a:gsLst>
            <a:lin ang="5400000" scaled="0"/>
          </a:gradFill>
        </p:spPr>
        <p:txBody>
          <a:bodyPr>
            <a:normAutofit lnSpcReduction="10000"/>
          </a:bodyPr>
          <a:lstStyle/>
          <a:p>
            <a:pPr marL="68580" indent="0">
              <a:buNone/>
            </a:pPr>
            <a:r>
              <a:rPr lang="es-CO" dirty="0"/>
              <a:t>Otros documentos demuestran que el concepto de diezmar tenia otros propósitos en el mundo secular.  Tabletas del siglo 14 antes de Cristo </a:t>
            </a:r>
            <a:r>
              <a:rPr lang="es-CO" dirty="0" smtClean="0"/>
              <a:t>nos dice que  </a:t>
            </a:r>
            <a:r>
              <a:rPr lang="es-CO" dirty="0"/>
              <a:t>los diezmos </a:t>
            </a:r>
            <a:r>
              <a:rPr lang="es-CO" dirty="0" smtClean="0"/>
              <a:t>eran </a:t>
            </a:r>
            <a:r>
              <a:rPr lang="es-CO" dirty="0"/>
              <a:t>una forma </a:t>
            </a:r>
            <a:r>
              <a:rPr lang="es-CO" dirty="0" smtClean="0"/>
              <a:t>de </a:t>
            </a:r>
            <a:r>
              <a:rPr lang="es-CO" dirty="0"/>
              <a:t>tasación o de impuesto que el rey demandaba y con la cual pagaba a sus oficiales</a:t>
            </a:r>
            <a:r>
              <a:rPr lang="es-CO" dirty="0" smtClean="0"/>
              <a:t>.</a:t>
            </a:r>
          </a:p>
          <a:p>
            <a:r>
              <a:rPr lang="es-CO" dirty="0" smtClean="0"/>
              <a:t>Los reyes seleucidas de Siria veían los diezmos como una fuente de ingreso real </a:t>
            </a:r>
            <a:r>
              <a:rPr lang="es-CO" u="sng" dirty="0" smtClean="0"/>
              <a:t>a </a:t>
            </a:r>
            <a:r>
              <a:rPr lang="es-CO" u="sng" dirty="0" smtClean="0"/>
              <a:t>diferencia </a:t>
            </a:r>
            <a:r>
              <a:rPr lang="es-CO" u="sng" dirty="0"/>
              <a:t>de los Judíos que consideraban estos ingresos como </a:t>
            </a:r>
            <a:r>
              <a:rPr lang="es-CO" u="sng"/>
              <a:t>sagrado </a:t>
            </a:r>
            <a:r>
              <a:rPr lang="es-CO" b="1" smtClean="0">
                <a:solidFill>
                  <a:srgbClr val="FFFF00"/>
                </a:solidFill>
              </a:rPr>
              <a:t>Lea </a:t>
            </a:r>
            <a:r>
              <a:rPr lang="es-CO" b="1" dirty="0" smtClean="0">
                <a:solidFill>
                  <a:srgbClr val="FFFF00"/>
                </a:solidFill>
              </a:rPr>
              <a:t>Lev.27:30</a:t>
            </a:r>
            <a:r>
              <a:rPr lang="es-CO" dirty="0" smtClean="0"/>
              <a:t>.</a:t>
            </a:r>
            <a:endParaRPr lang="es-CO" dirty="0"/>
          </a:p>
          <a:p>
            <a:endParaRPr lang="es-CO" dirty="0"/>
          </a:p>
        </p:txBody>
      </p:sp>
    </p:spTree>
    <p:extLst>
      <p:ext uri="{BB962C8B-B14F-4D97-AF65-F5344CB8AC3E}">
        <p14:creationId xmlns:p14="http://schemas.microsoft.com/office/powerpoint/2010/main" val="163652323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0"/>
            <a:ext cx="7772400" cy="1196752"/>
          </a:xfrm>
        </p:spPr>
        <p:txBody>
          <a:bodyPr>
            <a:normAutofit fontScale="90000"/>
          </a:bodyPr>
          <a:lstStyle/>
          <a:p>
            <a:r>
              <a:rPr lang="es-CO" dirty="0" smtClean="0">
                <a:latin typeface="Algerian" pitchFamily="82" charset="0"/>
              </a:rPr>
              <a:t>Fundamento del Espíritu de Profecía</a:t>
            </a:r>
            <a:endParaRPr lang="es-CO" dirty="0">
              <a:latin typeface="Algerian" pitchFamily="82" charset="0"/>
            </a:endParaRPr>
          </a:p>
        </p:txBody>
      </p:sp>
      <p:sp>
        <p:nvSpPr>
          <p:cNvPr id="3" name="2 Marcador de contenido"/>
          <p:cNvSpPr>
            <a:spLocks noGrp="1"/>
          </p:cNvSpPr>
          <p:nvPr>
            <p:ph idx="1"/>
          </p:nvPr>
        </p:nvSpPr>
        <p:spPr>
          <a:xfrm>
            <a:off x="914400" y="1412776"/>
            <a:ext cx="7772400" cy="5328592"/>
          </a:xfrm>
        </p:spPr>
        <p:txBody>
          <a:bodyPr>
            <a:normAutofit fontScale="92500" lnSpcReduction="10000"/>
          </a:bodyPr>
          <a:lstStyle/>
          <a:p>
            <a:r>
              <a:rPr lang="es-CO" sz="4600" b="1" dirty="0">
                <a:solidFill>
                  <a:srgbClr val="FF0000"/>
                </a:solidFill>
              </a:rPr>
              <a:t>Tipo y </a:t>
            </a:r>
            <a:r>
              <a:rPr lang="es-CO" sz="4600" b="1" dirty="0" smtClean="0">
                <a:solidFill>
                  <a:srgbClr val="FF0000"/>
                </a:solidFill>
              </a:rPr>
              <a:t>Anti-tipo.</a:t>
            </a:r>
            <a:endParaRPr lang="es-CO" sz="4600" b="1" dirty="0">
              <a:solidFill>
                <a:srgbClr val="FF0000"/>
              </a:solidFill>
            </a:endParaRPr>
          </a:p>
          <a:p>
            <a:r>
              <a:rPr lang="es-CO" dirty="0" smtClean="0"/>
              <a:t>«El </a:t>
            </a:r>
            <a:r>
              <a:rPr lang="es-CO" dirty="0"/>
              <a:t>Señor creó todo árbol del Edén agradable para los ojos y bueno como alimento, e invitó a Adán y Eva a disfrutar libremente de sus bondades. </a:t>
            </a:r>
            <a:r>
              <a:rPr lang="es-CO" b="1" dirty="0"/>
              <a:t>Pero hizo una excepción. No debían comer del árbol del conocimiento del bien y del mal. Dios se reservó ese árbol como recuerdo constante de que era dueño de todo. Así les dio la oportunidad de demostrar su fe y confianza obedeciendo perfectamente sus requerimientos</a:t>
            </a:r>
            <a:r>
              <a:rPr lang="es-CO" b="1" dirty="0" smtClean="0"/>
              <a:t>.» </a:t>
            </a:r>
            <a:endParaRPr lang="es-CO" b="1" dirty="0"/>
          </a:p>
          <a:p>
            <a:endParaRPr lang="es-CO" b="1" dirty="0"/>
          </a:p>
        </p:txBody>
      </p:sp>
    </p:spTree>
    <p:extLst>
      <p:ext uri="{BB962C8B-B14F-4D97-AF65-F5344CB8AC3E}">
        <p14:creationId xmlns:p14="http://schemas.microsoft.com/office/powerpoint/2010/main" val="83477904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904656"/>
          </a:xfrm>
          <a:solidFill>
            <a:srgbClr val="002060"/>
          </a:solidFill>
        </p:spPr>
        <p:txBody>
          <a:bodyPr>
            <a:normAutofit fontScale="85000" lnSpcReduction="10000"/>
          </a:bodyPr>
          <a:lstStyle/>
          <a:p>
            <a:pPr marL="0" indent="0" algn="ctr">
              <a:buNone/>
            </a:pPr>
            <a:r>
              <a:rPr lang="es-CO" dirty="0"/>
              <a:t>"</a:t>
            </a:r>
            <a:r>
              <a:rPr lang="es-CO" dirty="0">
                <a:solidFill>
                  <a:schemeClr val="bg1"/>
                </a:solidFill>
              </a:rPr>
              <a:t>Así también sucede con las exigencias de Dios para con nosotros. Pone sus tesoros en las manos de los hombres, pero requiere que una décima parte sea puesta fielmente a un lado para su obra. Requiere que esta porción sea puesta en su tesorería. Ha de serle entregada como su propiedad; es sagrada, y debe emplearse para fines sagrados, para el sostén de los que han de proclamar el mensaje de salvación en todas partes del mundo. </a:t>
            </a:r>
            <a:endParaRPr lang="es-CO" dirty="0" smtClean="0">
              <a:solidFill>
                <a:schemeClr val="bg1"/>
              </a:solidFill>
            </a:endParaRPr>
          </a:p>
          <a:p>
            <a:pPr marL="0" indent="0" algn="ctr">
              <a:buNone/>
            </a:pPr>
            <a:r>
              <a:rPr lang="es-CO" dirty="0" smtClean="0">
                <a:solidFill>
                  <a:schemeClr val="bg1"/>
                </a:solidFill>
              </a:rPr>
              <a:t>El </a:t>
            </a:r>
            <a:r>
              <a:rPr lang="es-CO" dirty="0">
                <a:solidFill>
                  <a:schemeClr val="bg1"/>
                </a:solidFill>
              </a:rPr>
              <a:t>reserva esta porción, a fin de que siempre fluyan recursos a su tesorería, y que la luz de la verdad pueda ser llevada a aquellos que están cerca y a los que están lejos. Obedeciendo fielmente este requerimiento, reconocemos que todo lo que tenemos pertenece a Dios."  </a:t>
            </a:r>
            <a:r>
              <a:rPr lang="es-CO" b="1" dirty="0">
                <a:solidFill>
                  <a:srgbClr val="FFFF00"/>
                </a:solidFill>
              </a:rPr>
              <a:t>Extraido de T. Selectos t.4. c.56.</a:t>
            </a:r>
          </a:p>
        </p:txBody>
      </p:sp>
    </p:spTree>
    <p:extLst>
      <p:ext uri="{BB962C8B-B14F-4D97-AF65-F5344CB8AC3E}">
        <p14:creationId xmlns:p14="http://schemas.microsoft.com/office/powerpoint/2010/main" val="90131941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260648"/>
            <a:ext cx="8424936" cy="6336704"/>
          </a:xfrm>
          <a:blipFill>
            <a:blip r:embed="rId2"/>
            <a:tile tx="0" ty="0" sx="100000" sy="100000" flip="none" algn="tl"/>
          </a:blipFill>
        </p:spPr>
        <p:txBody>
          <a:bodyPr>
            <a:normAutofit/>
          </a:bodyPr>
          <a:lstStyle/>
          <a:p>
            <a:r>
              <a:rPr lang="es-CO" b="1" dirty="0" smtClean="0">
                <a:solidFill>
                  <a:schemeClr val="bg1"/>
                </a:solidFill>
              </a:rPr>
              <a:t>Como hemos visto, la </a:t>
            </a:r>
            <a:r>
              <a:rPr lang="es-CO" b="1" dirty="0">
                <a:solidFill>
                  <a:schemeClr val="bg1"/>
                </a:solidFill>
              </a:rPr>
              <a:t>naturaleza y función  del sistema </a:t>
            </a:r>
            <a:r>
              <a:rPr lang="es-CO" b="1" dirty="0" smtClean="0">
                <a:solidFill>
                  <a:schemeClr val="bg1"/>
                </a:solidFill>
              </a:rPr>
              <a:t>Bíblico </a:t>
            </a:r>
            <a:r>
              <a:rPr lang="es-CO" b="1" dirty="0">
                <a:solidFill>
                  <a:schemeClr val="bg1"/>
                </a:solidFill>
              </a:rPr>
              <a:t>de Diezmar  puede ser rastreado al mismo jardín del edén.  En este lugar maravilloso se establecieron varias instituciones y principios.  La primera familia</a:t>
            </a:r>
            <a:r>
              <a:rPr lang="es-CO" b="1" dirty="0" smtClean="0">
                <a:solidFill>
                  <a:schemeClr val="bg1"/>
                </a:solidFill>
              </a:rPr>
              <a:t>, Adán y Eva, tenía el </a:t>
            </a:r>
            <a:r>
              <a:rPr lang="es-CO" b="1" u="sng" dirty="0" smtClean="0">
                <a:solidFill>
                  <a:schemeClr val="bg1"/>
                </a:solidFill>
              </a:rPr>
              <a:t>sábado</a:t>
            </a:r>
            <a:r>
              <a:rPr lang="es-CO" b="1" dirty="0" smtClean="0">
                <a:solidFill>
                  <a:schemeClr val="bg1"/>
                </a:solidFill>
              </a:rPr>
              <a:t>, el </a:t>
            </a:r>
            <a:r>
              <a:rPr lang="es-CO" b="1" u="sng" dirty="0">
                <a:solidFill>
                  <a:schemeClr val="bg1"/>
                </a:solidFill>
              </a:rPr>
              <a:t>árbol de la </a:t>
            </a:r>
            <a:r>
              <a:rPr lang="es-CO" b="1" u="sng" dirty="0" smtClean="0">
                <a:solidFill>
                  <a:schemeClr val="bg1"/>
                </a:solidFill>
              </a:rPr>
              <a:t>v</a:t>
            </a:r>
            <a:r>
              <a:rPr lang="es-CO" b="1" dirty="0" smtClean="0">
                <a:solidFill>
                  <a:schemeClr val="bg1"/>
                </a:solidFill>
              </a:rPr>
              <a:t>ida y el </a:t>
            </a:r>
            <a:r>
              <a:rPr lang="es-CO" b="1" u="sng" dirty="0" smtClean="0">
                <a:solidFill>
                  <a:schemeClr val="bg1"/>
                </a:solidFill>
              </a:rPr>
              <a:t>árbol de la ciencia del bien y del mal</a:t>
            </a:r>
            <a:r>
              <a:rPr lang="es-CO" b="1" dirty="0" smtClean="0">
                <a:solidFill>
                  <a:schemeClr val="bg1"/>
                </a:solidFill>
              </a:rPr>
              <a:t>.</a:t>
            </a:r>
            <a:r>
              <a:rPr lang="es-CO" b="1" dirty="0">
                <a:solidFill>
                  <a:schemeClr val="bg1"/>
                </a:solidFill>
              </a:rPr>
              <a:t>  </a:t>
            </a:r>
            <a:endParaRPr lang="es-CO" b="1" dirty="0" smtClean="0">
              <a:solidFill>
                <a:schemeClr val="bg1"/>
              </a:solidFill>
            </a:endParaRPr>
          </a:p>
          <a:p>
            <a:endParaRPr lang="es-CO" b="1" dirty="0">
              <a:solidFill>
                <a:schemeClr val="bg1"/>
              </a:solidFill>
            </a:endParaRPr>
          </a:p>
          <a:p>
            <a:r>
              <a:rPr lang="es-CO" b="1" dirty="0" smtClean="0">
                <a:solidFill>
                  <a:schemeClr val="bg1"/>
                </a:solidFill>
              </a:rPr>
              <a:t>Los dos primeros  </a:t>
            </a:r>
            <a:r>
              <a:rPr lang="es-CO" b="1" dirty="0">
                <a:solidFill>
                  <a:schemeClr val="bg1"/>
                </a:solidFill>
              </a:rPr>
              <a:t>conllevan un principio eterno.  Estos fueron, son y serán recordativos que apuntan hacia la correcta adoración</a:t>
            </a:r>
            <a:r>
              <a:rPr lang="es-CO" b="1" dirty="0" smtClean="0">
                <a:solidFill>
                  <a:schemeClr val="bg1"/>
                </a:solidFill>
              </a:rPr>
              <a:t>. Lea </a:t>
            </a:r>
            <a:r>
              <a:rPr lang="es-CO" b="1" dirty="0" smtClean="0">
                <a:solidFill>
                  <a:srgbClr val="FFFF00"/>
                </a:solidFill>
              </a:rPr>
              <a:t>(Isaías 66:22,23; Apoc.22:14).</a:t>
            </a:r>
            <a:r>
              <a:rPr lang="es-CO" b="1" dirty="0">
                <a:solidFill>
                  <a:srgbClr val="FFFF00"/>
                </a:solidFill>
              </a:rPr>
              <a:t> </a:t>
            </a:r>
            <a:endParaRPr lang="es-CO" b="1" dirty="0" smtClean="0">
              <a:solidFill>
                <a:srgbClr val="FFFF00"/>
              </a:solidFill>
            </a:endParaRPr>
          </a:p>
        </p:txBody>
      </p:sp>
    </p:spTree>
    <p:extLst>
      <p:ext uri="{BB962C8B-B14F-4D97-AF65-F5344CB8AC3E}">
        <p14:creationId xmlns:p14="http://schemas.microsoft.com/office/powerpoint/2010/main" val="200179473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10000"/>
          </a:bodyPr>
          <a:lstStyle/>
          <a:p>
            <a:pPr marL="0" indent="0" algn="ctr">
              <a:buNone/>
            </a:pPr>
            <a:r>
              <a:rPr lang="es-CO" dirty="0"/>
              <a:t>El sábado se constituyo en el monumento recordativo del poder creador y el árbol de la vida el poder sustentador como un símbolo de Cristo. Debido a sus similitudes, es decir, fueron elegidos por Dios y no los hombres, reflejan el verdadero carácter del creyente.  </a:t>
            </a:r>
            <a:endParaRPr lang="es-CO" dirty="0" smtClean="0"/>
          </a:p>
          <a:p>
            <a:pPr marL="0" indent="0" algn="ctr">
              <a:buNone/>
            </a:pPr>
            <a:endParaRPr lang="es-CO" dirty="0" smtClean="0"/>
          </a:p>
          <a:p>
            <a:pPr marL="0" indent="0" algn="ctr">
              <a:buNone/>
            </a:pPr>
            <a:r>
              <a:rPr lang="es-CO" dirty="0" smtClean="0"/>
              <a:t>Los </a:t>
            </a:r>
            <a:r>
              <a:rPr lang="es-CO" dirty="0"/>
              <a:t>tres requerían obediencia absoluta.  La razón:  Así Dios lo </a:t>
            </a:r>
            <a:r>
              <a:rPr lang="es-CO" dirty="0" smtClean="0"/>
              <a:t>dijo, y punto.</a:t>
            </a:r>
            <a:r>
              <a:rPr lang="es-CO" dirty="0"/>
              <a:t>  </a:t>
            </a:r>
            <a:endParaRPr lang="es-CO" dirty="0" smtClean="0"/>
          </a:p>
          <a:p>
            <a:pPr marL="0" indent="0" algn="ctr">
              <a:buNone/>
            </a:pPr>
            <a:endParaRPr lang="es-CO" dirty="0" smtClean="0"/>
          </a:p>
          <a:p>
            <a:pPr marL="0" indent="0" algn="ctr">
              <a:buNone/>
            </a:pPr>
            <a:r>
              <a:rPr lang="es-CO" dirty="0" smtClean="0"/>
              <a:t>Dios </a:t>
            </a:r>
            <a:r>
              <a:rPr lang="es-CO" dirty="0"/>
              <a:t>separo del tiempo al sábado y de las riquezas al árbol de la  ciencia del bien y del mal.  Ambos se constituyeron en monumentos recordativos.  Ambos son los símbolos de la correcta forma de adoración.  Cualquier desvío de este principio  llevaría a la separación y a la apostasía.</a:t>
            </a:r>
          </a:p>
          <a:p>
            <a:endParaRPr lang="es-CO" dirty="0"/>
          </a:p>
        </p:txBody>
      </p:sp>
    </p:spTree>
    <p:extLst>
      <p:ext uri="{BB962C8B-B14F-4D97-AF65-F5344CB8AC3E}">
        <p14:creationId xmlns:p14="http://schemas.microsoft.com/office/powerpoint/2010/main" val="346901002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620688"/>
            <a:ext cx="8147248" cy="5734872"/>
          </a:xfrm>
          <a:solidFill>
            <a:srgbClr val="7030A0"/>
          </a:solidFill>
        </p:spPr>
        <p:txBody>
          <a:bodyPr>
            <a:normAutofit/>
          </a:bodyPr>
          <a:lstStyle/>
          <a:p>
            <a:r>
              <a:rPr lang="es-CO" dirty="0">
                <a:solidFill>
                  <a:schemeClr val="bg1"/>
                </a:solidFill>
              </a:rPr>
              <a:t>Dios le dijo a nuestros padres que el había apartado un árbol, que el se reservaba el producto de ese árbol y que la desobediencia acabaría con la relación que ellos tendrían con Dios</a:t>
            </a:r>
            <a:r>
              <a:rPr lang="es-CO" dirty="0" smtClean="0">
                <a:solidFill>
                  <a:schemeClr val="bg1"/>
                </a:solidFill>
              </a:rPr>
              <a:t>. Lea </a:t>
            </a:r>
            <a:r>
              <a:rPr lang="es-CO" b="1" dirty="0" smtClean="0">
                <a:solidFill>
                  <a:srgbClr val="FFFF00"/>
                </a:solidFill>
              </a:rPr>
              <a:t>(Gén.2:16,17).</a:t>
            </a:r>
            <a:r>
              <a:rPr lang="es-CO" b="1" dirty="0">
                <a:solidFill>
                  <a:schemeClr val="bg1"/>
                </a:solidFill>
              </a:rPr>
              <a:t> </a:t>
            </a:r>
            <a:endParaRPr lang="es-CO" dirty="0" smtClean="0">
              <a:solidFill>
                <a:schemeClr val="bg1"/>
              </a:solidFill>
            </a:endParaRPr>
          </a:p>
          <a:p>
            <a:endParaRPr lang="es-CO" dirty="0" smtClean="0">
              <a:solidFill>
                <a:schemeClr val="bg1"/>
              </a:solidFill>
            </a:endParaRPr>
          </a:p>
          <a:p>
            <a:r>
              <a:rPr lang="es-CO" dirty="0" smtClean="0">
                <a:solidFill>
                  <a:schemeClr val="bg1"/>
                </a:solidFill>
              </a:rPr>
              <a:t>Por </a:t>
            </a:r>
            <a:r>
              <a:rPr lang="es-CO" dirty="0">
                <a:solidFill>
                  <a:schemeClr val="bg1"/>
                </a:solidFill>
              </a:rPr>
              <a:t>eso no nos sorprende que cuando Malaquías nos habla del diezmo, lo habla en el contexto de una prueba: «</a:t>
            </a:r>
            <a:r>
              <a:rPr lang="es-CO" dirty="0" smtClean="0">
                <a:solidFill>
                  <a:schemeClr val="bg1"/>
                </a:solidFill>
                <a:latin typeface="Agency FB" pitchFamily="34" charset="0"/>
              </a:rPr>
              <a:t>probadme </a:t>
            </a:r>
            <a:r>
              <a:rPr lang="es-CO" dirty="0">
                <a:solidFill>
                  <a:schemeClr val="bg1"/>
                </a:solidFill>
                <a:latin typeface="Agency FB" pitchFamily="34" charset="0"/>
              </a:rPr>
              <a:t>en esto</a:t>
            </a:r>
            <a:r>
              <a:rPr lang="es-CO" dirty="0">
                <a:solidFill>
                  <a:schemeClr val="bg1"/>
                </a:solidFill>
              </a:rPr>
              <a:t>» nos dice </a:t>
            </a:r>
            <a:r>
              <a:rPr lang="es-CO" b="1" dirty="0" smtClean="0">
                <a:solidFill>
                  <a:srgbClr val="FFFF00"/>
                </a:solidFill>
              </a:rPr>
              <a:t>(Mal.3:10).</a:t>
            </a:r>
            <a:endParaRPr lang="es-CO" b="1" dirty="0">
              <a:solidFill>
                <a:srgbClr val="FFFF00"/>
              </a:solidFill>
            </a:endParaRPr>
          </a:p>
        </p:txBody>
      </p:sp>
    </p:spTree>
    <p:extLst>
      <p:ext uri="{BB962C8B-B14F-4D97-AF65-F5344CB8AC3E}">
        <p14:creationId xmlns:p14="http://schemas.microsoft.com/office/powerpoint/2010/main" val="364053275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40960" cy="6480720"/>
          </a:xfrm>
          <a:blipFill>
            <a:blip r:embed="rId2"/>
            <a:tile tx="0" ty="0" sx="100000" sy="100000" flip="none" algn="tl"/>
          </a:blipFill>
        </p:spPr>
        <p:txBody>
          <a:bodyPr>
            <a:normAutofit fontScale="85000" lnSpcReduction="10000"/>
          </a:bodyPr>
          <a:lstStyle/>
          <a:p>
            <a:pPr marL="68580" indent="0" algn="ctr">
              <a:buNone/>
            </a:pPr>
            <a:r>
              <a:rPr lang="es-CO" dirty="0">
                <a:solidFill>
                  <a:srgbClr val="FFFF00"/>
                </a:solidFill>
              </a:rPr>
              <a:t>El </a:t>
            </a:r>
            <a:r>
              <a:rPr lang="es-CO" dirty="0" smtClean="0">
                <a:solidFill>
                  <a:srgbClr val="FFFF00"/>
                </a:solidFill>
              </a:rPr>
              <a:t>Edén, </a:t>
            </a:r>
            <a:r>
              <a:rPr lang="es-CO" dirty="0">
                <a:solidFill>
                  <a:srgbClr val="FFFF00"/>
                </a:solidFill>
              </a:rPr>
              <a:t>en realidad era el templo donde moraba Dios y donde nuestros primeros padres le adoraron. En el mismo centro del templo edénico se encontraba la porción separada por Dios.  </a:t>
            </a:r>
            <a:endParaRPr lang="es-CO" dirty="0" smtClean="0">
              <a:solidFill>
                <a:srgbClr val="FFFF00"/>
              </a:solidFill>
            </a:endParaRPr>
          </a:p>
          <a:p>
            <a:pPr marL="68580" indent="0" algn="ctr">
              <a:buNone/>
            </a:pPr>
            <a:endParaRPr lang="es-CO" dirty="0" smtClean="0">
              <a:solidFill>
                <a:srgbClr val="FFFF00"/>
              </a:solidFill>
            </a:endParaRPr>
          </a:p>
          <a:p>
            <a:pPr marL="68580" indent="0" algn="ctr">
              <a:buNone/>
            </a:pPr>
            <a:r>
              <a:rPr lang="es-CO" dirty="0" smtClean="0">
                <a:solidFill>
                  <a:srgbClr val="FFFF00"/>
                </a:solidFill>
              </a:rPr>
              <a:t>De </a:t>
            </a:r>
            <a:r>
              <a:rPr lang="es-CO" dirty="0">
                <a:solidFill>
                  <a:srgbClr val="FFFF00"/>
                </a:solidFill>
              </a:rPr>
              <a:t>la misma forma que el </a:t>
            </a:r>
            <a:r>
              <a:rPr lang="es-CO" dirty="0" smtClean="0">
                <a:solidFill>
                  <a:srgbClr val="FFFF00"/>
                </a:solidFill>
              </a:rPr>
              <a:t>Edén, la iglesia verdadera lo representa hoy, donde Dios mora, o sea esta representado por el </a:t>
            </a:r>
            <a:r>
              <a:rPr lang="es-CO" dirty="0">
                <a:solidFill>
                  <a:srgbClr val="FFFF00"/>
                </a:solidFill>
              </a:rPr>
              <a:t>verdadero pueblo de </a:t>
            </a:r>
            <a:r>
              <a:rPr lang="es-CO" dirty="0" smtClean="0">
                <a:solidFill>
                  <a:srgbClr val="FFFF00"/>
                </a:solidFill>
              </a:rPr>
              <a:t>Dios, su iglesia, lea (1 Cor.3:16), el </a:t>
            </a:r>
            <a:r>
              <a:rPr lang="es-CO" dirty="0">
                <a:solidFill>
                  <a:srgbClr val="FFFF00"/>
                </a:solidFill>
              </a:rPr>
              <a:t>árbol de la </a:t>
            </a:r>
            <a:r>
              <a:rPr lang="es-CO" dirty="0" smtClean="0">
                <a:solidFill>
                  <a:srgbClr val="FFFF00"/>
                </a:solidFill>
              </a:rPr>
              <a:t>ciencia del bien y del mal, esta representado por </a:t>
            </a:r>
            <a:r>
              <a:rPr lang="es-CO" dirty="0">
                <a:solidFill>
                  <a:srgbClr val="FFFF00"/>
                </a:solidFill>
              </a:rPr>
              <a:t>los diezmos.  El árbol separado no se encontraba fuera sino dentro.  De la misma forma los diezmos deberán permanecer dentro de los limites establecido por Dios.  Cualquier intento del hombre de cambiar lo establecido por Dios con respecto a los diezmo tiene el mismo peso escatológico que </a:t>
            </a:r>
            <a:r>
              <a:rPr lang="es-CO" dirty="0" smtClean="0">
                <a:solidFill>
                  <a:srgbClr val="FFFF00"/>
                </a:solidFill>
              </a:rPr>
              <a:t>el </a:t>
            </a:r>
            <a:r>
              <a:rPr lang="es-CO" dirty="0">
                <a:solidFill>
                  <a:srgbClr val="FFFF00"/>
                </a:solidFill>
              </a:rPr>
              <a:t>de tratar de cambiar el Sábado por el Domingo.  </a:t>
            </a:r>
          </a:p>
          <a:p>
            <a:pPr algn="ctr"/>
            <a:endParaRPr lang="es-CO" dirty="0" smtClean="0">
              <a:solidFill>
                <a:srgbClr val="FFFF00"/>
              </a:solidFill>
            </a:endParaRPr>
          </a:p>
        </p:txBody>
      </p:sp>
    </p:spTree>
    <p:extLst>
      <p:ext uri="{BB962C8B-B14F-4D97-AF65-F5344CB8AC3E}">
        <p14:creationId xmlns:p14="http://schemas.microsoft.com/office/powerpoint/2010/main" val="75179294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66429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marL="0" indent="0" algn="ctr">
              <a:buNone/>
            </a:pPr>
            <a:r>
              <a:rPr lang="es-CO" dirty="0"/>
              <a:t>Si analizamos cuidadosamente el relato de Génesis, nos daremos cuenta  de la formula tipo-antitipo-tipo.  En el Edén el árbol de la ciencia del bien y del mal fue el tipo.  Mientras haya pecado el diezmo es el antitipo, que apunta a la restitución del árbol de la vida  después del regreso de Cristo. </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7" y="3717032"/>
            <a:ext cx="2232248" cy="235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1" y="3716112"/>
            <a:ext cx="1872208" cy="235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2240" y="3717032"/>
            <a:ext cx="2143125" cy="2359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2771800" y="4999244"/>
            <a:ext cx="108012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6" name="5 Flecha derecha"/>
          <p:cNvSpPr/>
          <p:nvPr/>
        </p:nvSpPr>
        <p:spPr>
          <a:xfrm>
            <a:off x="5753832" y="499924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51042813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p:cTn id="13" dur="1000" fill="hold"/>
                                        <p:tgtEl>
                                          <p:spTgt spid="1027"/>
                                        </p:tgtEl>
                                        <p:attrNameLst>
                                          <p:attrName>ppt_w</p:attrName>
                                        </p:attrNameLst>
                                      </p:cBhvr>
                                      <p:tavLst>
                                        <p:tav tm="0">
                                          <p:val>
                                            <p:fltVal val="0"/>
                                          </p:val>
                                        </p:tav>
                                        <p:tav tm="100000">
                                          <p:val>
                                            <p:strVal val="#ppt_w"/>
                                          </p:val>
                                        </p:tav>
                                      </p:tavLst>
                                    </p:anim>
                                    <p:anim calcmode="lin" valueType="num">
                                      <p:cBhvr>
                                        <p:cTn id="14" dur="1000" fill="hold"/>
                                        <p:tgtEl>
                                          <p:spTgt spid="1027"/>
                                        </p:tgtEl>
                                        <p:attrNameLst>
                                          <p:attrName>ppt_h</p:attrName>
                                        </p:attrNameLst>
                                      </p:cBhvr>
                                      <p:tavLst>
                                        <p:tav tm="0">
                                          <p:val>
                                            <p:fltVal val="0"/>
                                          </p:val>
                                        </p:tav>
                                        <p:tav tm="100000">
                                          <p:val>
                                            <p:strVal val="#ppt_h"/>
                                          </p:val>
                                        </p:tav>
                                      </p:tavLst>
                                    </p:anim>
                                    <p:anim calcmode="lin" valueType="num">
                                      <p:cBhvr>
                                        <p:cTn id="15" dur="1000" fill="hold"/>
                                        <p:tgtEl>
                                          <p:spTgt spid="1027"/>
                                        </p:tgtEl>
                                        <p:attrNameLst>
                                          <p:attrName>style.rotation</p:attrName>
                                        </p:attrNameLst>
                                      </p:cBhvr>
                                      <p:tavLst>
                                        <p:tav tm="0">
                                          <p:val>
                                            <p:fltVal val="90"/>
                                          </p:val>
                                        </p:tav>
                                        <p:tav tm="100000">
                                          <p:val>
                                            <p:fltVal val="0"/>
                                          </p:val>
                                        </p:tav>
                                      </p:tavLst>
                                    </p:anim>
                                    <p:animEffect transition="in" filter="fade">
                                      <p:cBhvr>
                                        <p:cTn id="16" dur="1000"/>
                                        <p:tgtEl>
                                          <p:spTgt spid="1027"/>
                                        </p:tgtEl>
                                      </p:cBhvr>
                                    </p:animEffect>
                                  </p:childTnLst>
                                </p:cTn>
                              </p:par>
                              <p:par>
                                <p:cTn id="17" presetID="31" presetClass="entr" presetSubtype="0" fill="hold" nodeType="withEffect">
                                  <p:stCondLst>
                                    <p:cond delay="0"/>
                                  </p:stCondLst>
                                  <p:childTnLst>
                                    <p:set>
                                      <p:cBhvr>
                                        <p:cTn id="18" dur="1" fill="hold">
                                          <p:stCondLst>
                                            <p:cond delay="0"/>
                                          </p:stCondLst>
                                        </p:cTn>
                                        <p:tgtEl>
                                          <p:spTgt spid="1028"/>
                                        </p:tgtEl>
                                        <p:attrNameLst>
                                          <p:attrName>style.visibility</p:attrName>
                                        </p:attrNameLst>
                                      </p:cBhvr>
                                      <p:to>
                                        <p:strVal val="visible"/>
                                      </p:to>
                                    </p:set>
                                    <p:anim calcmode="lin" valueType="num">
                                      <p:cBhvr>
                                        <p:cTn id="19" dur="1000" fill="hold"/>
                                        <p:tgtEl>
                                          <p:spTgt spid="1028"/>
                                        </p:tgtEl>
                                        <p:attrNameLst>
                                          <p:attrName>ppt_w</p:attrName>
                                        </p:attrNameLst>
                                      </p:cBhvr>
                                      <p:tavLst>
                                        <p:tav tm="0">
                                          <p:val>
                                            <p:fltVal val="0"/>
                                          </p:val>
                                        </p:tav>
                                        <p:tav tm="100000">
                                          <p:val>
                                            <p:strVal val="#ppt_w"/>
                                          </p:val>
                                        </p:tav>
                                      </p:tavLst>
                                    </p:anim>
                                    <p:anim calcmode="lin" valueType="num">
                                      <p:cBhvr>
                                        <p:cTn id="20" dur="1000" fill="hold"/>
                                        <p:tgtEl>
                                          <p:spTgt spid="1028"/>
                                        </p:tgtEl>
                                        <p:attrNameLst>
                                          <p:attrName>ppt_h</p:attrName>
                                        </p:attrNameLst>
                                      </p:cBhvr>
                                      <p:tavLst>
                                        <p:tav tm="0">
                                          <p:val>
                                            <p:fltVal val="0"/>
                                          </p:val>
                                        </p:tav>
                                        <p:tav tm="100000">
                                          <p:val>
                                            <p:strVal val="#ppt_h"/>
                                          </p:val>
                                        </p:tav>
                                      </p:tavLst>
                                    </p:anim>
                                    <p:anim calcmode="lin" valueType="num">
                                      <p:cBhvr>
                                        <p:cTn id="21" dur="1000" fill="hold"/>
                                        <p:tgtEl>
                                          <p:spTgt spid="1028"/>
                                        </p:tgtEl>
                                        <p:attrNameLst>
                                          <p:attrName>style.rotation</p:attrName>
                                        </p:attrNameLst>
                                      </p:cBhvr>
                                      <p:tavLst>
                                        <p:tav tm="0">
                                          <p:val>
                                            <p:fltVal val="90"/>
                                          </p:val>
                                        </p:tav>
                                        <p:tav tm="100000">
                                          <p:val>
                                            <p:fltVal val="0"/>
                                          </p:val>
                                        </p:tav>
                                      </p:tavLst>
                                    </p:anim>
                                    <p:animEffect transition="in" filter="fade">
                                      <p:cBhvr>
                                        <p:cTn id="22" dur="1000"/>
                                        <p:tgtEl>
                                          <p:spTgt spid="102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style.rotation</p:attrName>
                                        </p:attrNameLst>
                                      </p:cBhvr>
                                      <p:tavLst>
                                        <p:tav tm="0">
                                          <p:val>
                                            <p:fltVal val="90"/>
                                          </p:val>
                                        </p:tav>
                                        <p:tav tm="100000">
                                          <p:val>
                                            <p:fltVal val="0"/>
                                          </p:val>
                                        </p:tav>
                                      </p:tavLst>
                                    </p:anim>
                                    <p:animEffect transition="in" filter="fade">
                                      <p:cBhvr>
                                        <p:cTn id="28" dur="1000"/>
                                        <p:tgtEl>
                                          <p:spTgt spid="5"/>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style.rotation</p:attrName>
                                        </p:attrNameLst>
                                      </p:cBhvr>
                                      <p:tavLst>
                                        <p:tav tm="0">
                                          <p:val>
                                            <p:fltVal val="90"/>
                                          </p:val>
                                        </p:tav>
                                        <p:tav tm="100000">
                                          <p:val>
                                            <p:fltVal val="0"/>
                                          </p:val>
                                        </p:tav>
                                      </p:tavLst>
                                    </p:anim>
                                    <p:animEffect transition="in" filter="fade">
                                      <p:cBhvr>
                                        <p:cTn id="3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568952" cy="1556792"/>
          </a:xfrm>
          <a:blipFill>
            <a:blip r:embed="rId2"/>
            <a:tile tx="0" ty="0" sx="100000" sy="100000" flip="none" algn="tl"/>
          </a:blipFill>
        </p:spPr>
        <p:txBody>
          <a:bodyPr/>
          <a:lstStyle/>
          <a:p>
            <a:pPr algn="ctr"/>
            <a:r>
              <a:rPr lang="es-CO" sz="2400" dirty="0" smtClean="0">
                <a:solidFill>
                  <a:srgbClr val="002060"/>
                </a:solidFill>
                <a:latin typeface="Arial Black" pitchFamily="34" charset="0"/>
              </a:rPr>
              <a:t>El diezmo reemplazó al árbol de la ciencia del bien y del mal, pero si tu eres fiel en devolver el diezmo, comerás del árbol de la vida. </a:t>
            </a:r>
            <a:br>
              <a:rPr lang="es-CO" sz="2400" dirty="0" smtClean="0">
                <a:solidFill>
                  <a:srgbClr val="002060"/>
                </a:solidFill>
                <a:latin typeface="Arial Black" pitchFamily="34" charset="0"/>
              </a:rPr>
            </a:br>
            <a:r>
              <a:rPr lang="es-CO" sz="2400" b="1" dirty="0" smtClean="0">
                <a:solidFill>
                  <a:srgbClr val="C00000"/>
                </a:solidFill>
                <a:latin typeface="Arial Black" pitchFamily="34" charset="0"/>
              </a:rPr>
              <a:t>(Lev.27:30; Mal.3:10; Apoc.22:14). </a:t>
            </a:r>
            <a:endParaRPr lang="es-CO" sz="2400" b="1" dirty="0">
              <a:solidFill>
                <a:srgbClr val="C00000"/>
              </a:solidFill>
              <a:latin typeface="Arial Black" pitchFamily="34" charset="0"/>
            </a:endParaRPr>
          </a:p>
        </p:txBody>
      </p:sp>
      <p:sp>
        <p:nvSpPr>
          <p:cNvPr id="5" name="4 Flecha izquierda y derecha"/>
          <p:cNvSpPr/>
          <p:nvPr/>
        </p:nvSpPr>
        <p:spPr>
          <a:xfrm>
            <a:off x="2946103" y="3501008"/>
            <a:ext cx="3354089" cy="2448272"/>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smtClean="0">
                <a:solidFill>
                  <a:srgbClr val="002060"/>
                </a:solidFill>
                <a:latin typeface="Arial Rounded MT Bold" pitchFamily="34" charset="0"/>
              </a:rPr>
              <a:t>Dios se reserva el Diezmo</a:t>
            </a:r>
            <a:endParaRPr lang="es-CO" sz="2400" dirty="0">
              <a:solidFill>
                <a:srgbClr val="002060"/>
              </a:solidFill>
              <a:latin typeface="Arial Rounded MT Bold" pitchFamily="34" charset="0"/>
            </a:endParaRPr>
          </a:p>
        </p:txBody>
      </p:sp>
      <p:sp>
        <p:nvSpPr>
          <p:cNvPr id="6" name="5 Llamada de flecha a la derecha"/>
          <p:cNvSpPr/>
          <p:nvPr/>
        </p:nvSpPr>
        <p:spPr>
          <a:xfrm>
            <a:off x="467544" y="3501008"/>
            <a:ext cx="2354068" cy="2448272"/>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2400" dirty="0" smtClean="0">
              <a:solidFill>
                <a:srgbClr val="002060"/>
              </a:solidFill>
              <a:latin typeface="Baskerville Old Face" pitchFamily="18" charset="0"/>
            </a:endParaRPr>
          </a:p>
          <a:p>
            <a:pPr algn="ctr"/>
            <a:r>
              <a:rPr lang="es-CO" sz="2400" dirty="0" smtClean="0">
                <a:solidFill>
                  <a:srgbClr val="002060"/>
                </a:solidFill>
                <a:latin typeface="Baskerville Old Face" pitchFamily="18" charset="0"/>
              </a:rPr>
              <a:t>Dios se reserva el Árbol </a:t>
            </a:r>
            <a:r>
              <a:rPr lang="es-CO" sz="2400" dirty="0">
                <a:solidFill>
                  <a:srgbClr val="002060"/>
                </a:solidFill>
                <a:latin typeface="Baskerville Old Face" pitchFamily="18" charset="0"/>
              </a:rPr>
              <a:t>de la ciencia del bien y del mal</a:t>
            </a:r>
          </a:p>
          <a:p>
            <a:pPr algn="ctr"/>
            <a:endParaRPr lang="es-CO" dirty="0"/>
          </a:p>
        </p:txBody>
      </p:sp>
      <p:sp>
        <p:nvSpPr>
          <p:cNvPr id="7" name="6 Llamada de flecha a la izquierda"/>
          <p:cNvSpPr/>
          <p:nvPr/>
        </p:nvSpPr>
        <p:spPr>
          <a:xfrm>
            <a:off x="6372200" y="3501008"/>
            <a:ext cx="2664296" cy="2448272"/>
          </a:xfrm>
          <a:prstGeom prst="lef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solidFill>
                  <a:srgbClr val="002060"/>
                </a:solidFill>
                <a:latin typeface="Arial Black" pitchFamily="34" charset="0"/>
              </a:rPr>
              <a:t>Árbol de la vida</a:t>
            </a:r>
          </a:p>
        </p:txBody>
      </p:sp>
      <p:sp>
        <p:nvSpPr>
          <p:cNvPr id="8" name="7 Flecha abajo"/>
          <p:cNvSpPr/>
          <p:nvPr/>
        </p:nvSpPr>
        <p:spPr>
          <a:xfrm>
            <a:off x="2821612" y="2060848"/>
            <a:ext cx="124491" cy="22322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9" name="8 Flecha abajo"/>
          <p:cNvSpPr/>
          <p:nvPr/>
        </p:nvSpPr>
        <p:spPr>
          <a:xfrm>
            <a:off x="6300192" y="2060848"/>
            <a:ext cx="144016" cy="22322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10" name="9 Rectángulo"/>
          <p:cNvSpPr/>
          <p:nvPr/>
        </p:nvSpPr>
        <p:spPr>
          <a:xfrm>
            <a:off x="2195736" y="1556792"/>
            <a:ext cx="1440160" cy="461665"/>
          </a:xfrm>
          <a:prstGeom prst="rect">
            <a:avLst/>
          </a:prstGeom>
        </p:spPr>
        <p:txBody>
          <a:bodyPr wrap="square">
            <a:spAutoFit/>
          </a:bodyPr>
          <a:lstStyle/>
          <a:p>
            <a:pPr algn="ctr"/>
            <a:r>
              <a:rPr lang="es-CO" sz="2400" b="1" dirty="0"/>
              <a:t>Pecado </a:t>
            </a:r>
          </a:p>
        </p:txBody>
      </p:sp>
      <p:sp>
        <p:nvSpPr>
          <p:cNvPr id="11" name="10 Rectángulo"/>
          <p:cNvSpPr/>
          <p:nvPr/>
        </p:nvSpPr>
        <p:spPr>
          <a:xfrm>
            <a:off x="5436096" y="1556792"/>
            <a:ext cx="2268251" cy="461665"/>
          </a:xfrm>
          <a:prstGeom prst="rect">
            <a:avLst/>
          </a:prstGeom>
        </p:spPr>
        <p:txBody>
          <a:bodyPr wrap="square">
            <a:spAutoFit/>
          </a:bodyPr>
          <a:lstStyle/>
          <a:p>
            <a:r>
              <a:rPr lang="es-CO" sz="2400" b="1" dirty="0" smtClean="0"/>
              <a:t>Santificación</a:t>
            </a:r>
            <a:r>
              <a:rPr lang="es-CO" sz="2400" b="1" dirty="0"/>
              <a:t> </a:t>
            </a:r>
          </a:p>
        </p:txBody>
      </p:sp>
      <p:sp>
        <p:nvSpPr>
          <p:cNvPr id="12" name="11 Rectángulo"/>
          <p:cNvSpPr/>
          <p:nvPr/>
        </p:nvSpPr>
        <p:spPr>
          <a:xfrm>
            <a:off x="6732240" y="6283512"/>
            <a:ext cx="2411760" cy="461665"/>
          </a:xfrm>
          <a:prstGeom prst="rect">
            <a:avLst/>
          </a:prstGeom>
          <a:blipFill>
            <a:blip r:embed="rId3"/>
            <a:tile tx="0" ty="0" sx="100000" sy="100000" flip="none" algn="tl"/>
          </a:blipFill>
        </p:spPr>
        <p:txBody>
          <a:bodyPr wrap="square">
            <a:spAutoFit/>
          </a:bodyPr>
          <a:lstStyle/>
          <a:p>
            <a:r>
              <a:rPr lang="es-CO" sz="2400" b="1" dirty="0">
                <a:solidFill>
                  <a:srgbClr val="002060"/>
                </a:solidFill>
              </a:rPr>
              <a:t>Nueva Jerusalén</a:t>
            </a:r>
          </a:p>
        </p:txBody>
      </p:sp>
      <p:sp>
        <p:nvSpPr>
          <p:cNvPr id="13" name="12 Rectángulo"/>
          <p:cNvSpPr/>
          <p:nvPr/>
        </p:nvSpPr>
        <p:spPr>
          <a:xfrm>
            <a:off x="3348632" y="6283512"/>
            <a:ext cx="2663528" cy="400110"/>
          </a:xfrm>
          <a:prstGeom prst="rect">
            <a:avLst/>
          </a:prstGeom>
          <a:blipFill>
            <a:blip r:embed="rId3"/>
            <a:tile tx="0" ty="0" sx="100000" sy="100000" flip="none" algn="tl"/>
          </a:blipFill>
        </p:spPr>
        <p:txBody>
          <a:bodyPr wrap="square">
            <a:spAutoFit/>
          </a:bodyPr>
          <a:lstStyle/>
          <a:p>
            <a:pPr algn="ctr"/>
            <a:r>
              <a:rPr lang="es-CO" sz="2000" b="1" dirty="0">
                <a:solidFill>
                  <a:srgbClr val="002060"/>
                </a:solidFill>
              </a:rPr>
              <a:t>Historia de la iglesia</a:t>
            </a:r>
          </a:p>
        </p:txBody>
      </p:sp>
      <p:sp>
        <p:nvSpPr>
          <p:cNvPr id="14" name="13 Rectángulo"/>
          <p:cNvSpPr/>
          <p:nvPr/>
        </p:nvSpPr>
        <p:spPr>
          <a:xfrm>
            <a:off x="467544" y="6283512"/>
            <a:ext cx="1440161" cy="461665"/>
          </a:xfrm>
          <a:prstGeom prst="rect">
            <a:avLst/>
          </a:prstGeom>
          <a:blipFill>
            <a:blip r:embed="rId3"/>
            <a:tile tx="0" ty="0" sx="100000" sy="100000" flip="none" algn="tl"/>
          </a:blipFill>
        </p:spPr>
        <p:txBody>
          <a:bodyPr wrap="square">
            <a:spAutoFit/>
          </a:bodyPr>
          <a:lstStyle/>
          <a:p>
            <a:pPr algn="ctr"/>
            <a:r>
              <a:rPr lang="es-CO" sz="2400" b="1" dirty="0">
                <a:solidFill>
                  <a:srgbClr val="002060"/>
                </a:solidFill>
              </a:rPr>
              <a:t>Edén</a:t>
            </a:r>
          </a:p>
        </p:txBody>
      </p:sp>
    </p:spTree>
    <p:extLst>
      <p:ext uri="{BB962C8B-B14F-4D97-AF65-F5344CB8AC3E}">
        <p14:creationId xmlns:p14="http://schemas.microsoft.com/office/powerpoint/2010/main" val="227617317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dirty="0" smtClean="0"/>
              <a:t> </a:t>
            </a:r>
            <a:r>
              <a:rPr lang="es-CO" dirty="0" smtClean="0">
                <a:latin typeface="Algerian" pitchFamily="82" charset="0"/>
              </a:rPr>
              <a:t>Conclusión</a:t>
            </a:r>
            <a:endParaRPr lang="es-CO" dirty="0">
              <a:latin typeface="Algerian" pitchFamily="82" charset="0"/>
            </a:endParaRPr>
          </a:p>
        </p:txBody>
      </p:sp>
      <p:sp>
        <p:nvSpPr>
          <p:cNvPr id="3" name="2 Marcador de contenido"/>
          <p:cNvSpPr>
            <a:spLocks noGrp="1"/>
          </p:cNvSpPr>
          <p:nvPr>
            <p:ph idx="1"/>
          </p:nvPr>
        </p:nvSpPr>
        <p:spPr>
          <a:xfrm>
            <a:off x="457200" y="1600200"/>
            <a:ext cx="8229600" cy="5069160"/>
          </a:xfrm>
          <a:solidFill>
            <a:schemeClr val="accent6">
              <a:lumMod val="40000"/>
              <a:lumOff val="60000"/>
            </a:schemeClr>
          </a:solidFill>
        </p:spPr>
        <p:txBody>
          <a:bodyPr>
            <a:normAutofit fontScale="92500" lnSpcReduction="10000"/>
          </a:bodyPr>
          <a:lstStyle/>
          <a:p>
            <a:pPr marL="68580" indent="0" algn="ctr">
              <a:buNone/>
            </a:pPr>
            <a:r>
              <a:rPr lang="es-CO" dirty="0" smtClean="0"/>
              <a:t>Recuerda que todo mandamiento que Dios pronuncio en el A. Testamento tiene vigencia hoy, excepto las leyes ceremoniales.  </a:t>
            </a:r>
          </a:p>
          <a:p>
            <a:pPr marL="68580" indent="0" algn="ctr">
              <a:buNone/>
            </a:pPr>
            <a:r>
              <a:rPr lang="es-CO" dirty="0" smtClean="0"/>
              <a:t>Por tanto el diezmo se debe devolver hasta que se culmine con la predicación del Santo Evangelio en todo el mundo. Y en la tierra nueva, volverá a existir el «árbol de la ciencia del bien y del mal», pera ninguno de los redimidos se sentirá atraído hacia él.</a:t>
            </a:r>
            <a:endParaRPr lang="es-CO" dirty="0"/>
          </a:p>
          <a:p>
            <a:pPr marL="68580" indent="0" algn="ctr">
              <a:buNone/>
            </a:pPr>
            <a:r>
              <a:rPr lang="es-CO" dirty="0" smtClean="0"/>
              <a:t>Te invito para que juntos estudiemos la segunda parte de este tema.  </a:t>
            </a:r>
            <a:endParaRPr lang="es-CO" dirty="0"/>
          </a:p>
        </p:txBody>
      </p:sp>
    </p:spTree>
    <p:extLst>
      <p:ext uri="{BB962C8B-B14F-4D97-AF65-F5344CB8AC3E}">
        <p14:creationId xmlns:p14="http://schemas.microsoft.com/office/powerpoint/2010/main" val="231225426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254</TotalTime>
  <Words>1151</Words>
  <Application>Microsoft Office PowerPoint</Application>
  <PresentationFormat>Presentación en pantalla (4:3)</PresentationFormat>
  <Paragraphs>70</Paragraphs>
  <Slides>21</Slides>
  <Notes>1</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EL ARTE DE DIEZMAR </vt:lpstr>
      <vt:lpstr>Introducción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Fundamento Bíblico</vt:lpstr>
      <vt:lpstr>Presentación de PowerPoint</vt:lpstr>
      <vt:lpstr>Presentación de PowerPoint</vt:lpstr>
      <vt:lpstr>Fundamento del Espíritu de Profecía</vt:lpstr>
      <vt:lpstr>Presentación de PowerPoint</vt:lpstr>
      <vt:lpstr>Presentación de PowerPoint</vt:lpstr>
      <vt:lpstr>Presentación de PowerPoint</vt:lpstr>
      <vt:lpstr>Presentación de PowerPoint</vt:lpstr>
      <vt:lpstr>Presentación de PowerPoint</vt:lpstr>
      <vt:lpstr>Presentación de PowerPoint</vt:lpstr>
      <vt:lpstr>El diezmo reemplazó al árbol de la ciencia del bien y del mal, pero si tu eres fiel en devolver el diezmo, comerás del árbol de la vida.  (Lev.27:30; Mal.3:10; Apoc.22:14). </vt:lpstr>
      <vt:lpstr> 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ARTE DE DIEZMAR</dc:title>
  <dc:creator>FAMILIA FIERRO CH</dc:creator>
  <cp:lastModifiedBy>FAMILIA FIERRO CH</cp:lastModifiedBy>
  <cp:revision>20</cp:revision>
  <dcterms:created xsi:type="dcterms:W3CDTF">2014-02-28T22:29:46Z</dcterms:created>
  <dcterms:modified xsi:type="dcterms:W3CDTF">2014-03-02T21:09:07Z</dcterms:modified>
</cp:coreProperties>
</file>